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32"/>
  </p:notesMasterIdLst>
  <p:sldIdLst>
    <p:sldId id="256" r:id="rId2"/>
    <p:sldId id="298" r:id="rId3"/>
    <p:sldId id="278" r:id="rId4"/>
    <p:sldId id="306" r:id="rId5"/>
    <p:sldId id="339" r:id="rId6"/>
    <p:sldId id="304" r:id="rId7"/>
    <p:sldId id="305" r:id="rId8"/>
    <p:sldId id="258" r:id="rId9"/>
    <p:sldId id="276" r:id="rId10"/>
    <p:sldId id="279" r:id="rId11"/>
    <p:sldId id="261" r:id="rId12"/>
    <p:sldId id="262" r:id="rId13"/>
    <p:sldId id="263" r:id="rId14"/>
    <p:sldId id="264" r:id="rId15"/>
    <p:sldId id="265" r:id="rId16"/>
    <p:sldId id="266" r:id="rId17"/>
    <p:sldId id="268" r:id="rId18"/>
    <p:sldId id="267" r:id="rId19"/>
    <p:sldId id="352" r:id="rId20"/>
    <p:sldId id="269" r:id="rId21"/>
    <p:sldId id="270" r:id="rId22"/>
    <p:sldId id="271" r:id="rId23"/>
    <p:sldId id="354" r:id="rId24"/>
    <p:sldId id="353" r:id="rId25"/>
    <p:sldId id="272" r:id="rId26"/>
    <p:sldId id="274" r:id="rId27"/>
    <p:sldId id="275" r:id="rId28"/>
    <p:sldId id="297" r:id="rId29"/>
    <p:sldId id="277" r:id="rId30"/>
    <p:sldId id="259"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55" autoAdjust="0"/>
    <p:restoredTop sz="94660"/>
  </p:normalViewPr>
  <p:slideViewPr>
    <p:cSldViewPr snapToGrid="0">
      <p:cViewPr varScale="1">
        <p:scale>
          <a:sx n="59" d="100"/>
          <a:sy n="59" d="100"/>
        </p:scale>
        <p:origin x="115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40B317-CDE6-4E14-9CA7-602C0BB6AC98}" type="datetimeFigureOut">
              <a:rPr lang="ro-RO" smtClean="0"/>
              <a:t>14.10.2022</a:t>
            </a:fld>
            <a:endParaRPr lang="ro-RO"/>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A7072-6716-470C-9D1F-D1AB4DF30F8E}" type="slidenum">
              <a:rPr lang="ro-RO" smtClean="0"/>
              <a:t>‹#›</a:t>
            </a:fld>
            <a:endParaRPr lang="ro-RO"/>
          </a:p>
        </p:txBody>
      </p:sp>
    </p:spTree>
    <p:extLst>
      <p:ext uri="{BB962C8B-B14F-4D97-AF65-F5344CB8AC3E}">
        <p14:creationId xmlns:p14="http://schemas.microsoft.com/office/powerpoint/2010/main" val="1208999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
        <p:nvSpPr>
          <p:cNvPr id="4" name="Substituent număr diapozitiv 3"/>
          <p:cNvSpPr>
            <a:spLocks noGrp="1"/>
          </p:cNvSpPr>
          <p:nvPr>
            <p:ph type="sldNum" sz="quarter" idx="5"/>
          </p:nvPr>
        </p:nvSpPr>
        <p:spPr/>
        <p:txBody>
          <a:bodyPr/>
          <a:lstStyle/>
          <a:p>
            <a:fld id="{B31A7072-6716-470C-9D1F-D1AB4DF30F8E}" type="slidenum">
              <a:rPr lang="ro-RO" smtClean="0"/>
              <a:t>3</a:t>
            </a:fld>
            <a:endParaRPr lang="ro-RO"/>
          </a:p>
        </p:txBody>
      </p:sp>
    </p:spTree>
    <p:extLst>
      <p:ext uri="{BB962C8B-B14F-4D97-AF65-F5344CB8AC3E}">
        <p14:creationId xmlns:p14="http://schemas.microsoft.com/office/powerpoint/2010/main" val="3344708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
        <p:nvSpPr>
          <p:cNvPr id="4" name="Substituent număr diapozitiv 3"/>
          <p:cNvSpPr>
            <a:spLocks noGrp="1"/>
          </p:cNvSpPr>
          <p:nvPr>
            <p:ph type="sldNum" sz="quarter" idx="5"/>
          </p:nvPr>
        </p:nvSpPr>
        <p:spPr/>
        <p:txBody>
          <a:bodyPr/>
          <a:lstStyle/>
          <a:p>
            <a:fld id="{B31A7072-6716-470C-9D1F-D1AB4DF30F8E}" type="slidenum">
              <a:rPr lang="ro-RO" smtClean="0"/>
              <a:t>29</a:t>
            </a:fld>
            <a:endParaRPr lang="ro-RO"/>
          </a:p>
        </p:txBody>
      </p:sp>
    </p:spTree>
    <p:extLst>
      <p:ext uri="{BB962C8B-B14F-4D97-AF65-F5344CB8AC3E}">
        <p14:creationId xmlns:p14="http://schemas.microsoft.com/office/powerpoint/2010/main" val="838512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o-RO"/>
              <a:t>Faceți clic pentru a edita stilul de titlu coordonator</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a:t>Faceți clic pentru a edita stilul de subtitlu coordonator</a:t>
            </a:r>
            <a:endParaRPr lang="en-US" dirty="0"/>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3084871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u și legendă">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852521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o-RO"/>
              <a:t>Faceți clic pentru a edita stilul de titlu coordonator</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o-RO"/>
              <a:t>Faceţi clic pentru a edita Master stiluri text</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95135B-991D-4EC0-9D5D-9ABF8A07AFDC}" type="slidenum">
              <a:rPr lang="ro-RO" smtClean="0"/>
              <a:t>‹#›</a:t>
            </a:fld>
            <a:endParaRPr lang="ro-RO"/>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55163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de vizită">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o-RO"/>
              <a:t>Faceți clic pentru a edita stilul de titlu coordonator</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o-RO"/>
              <a:t>Faceţi clic pentru a edita Master stiluri text</a:t>
            </a:r>
          </a:p>
        </p:txBody>
      </p:sp>
      <p:sp>
        <p:nvSpPr>
          <p:cNvPr id="5" name="Date Placeholder 4"/>
          <p:cNvSpPr>
            <a:spLocks noGrp="1"/>
          </p:cNvSpPr>
          <p:nvPr>
            <p:ph type="dt" sz="half" idx="10"/>
          </p:nvPr>
        </p:nvSpPr>
        <p:spPr/>
        <p:txBody>
          <a:bodyPr/>
          <a:lstStyle/>
          <a:p>
            <a:fld id="{0F7DDFA0-526C-4343-9E63-7E38164A1C4A}" type="datetimeFigureOut">
              <a:rPr lang="ro-RO" smtClean="0"/>
              <a:t>14.10.2022</a:t>
            </a:fld>
            <a:endParaRPr lang="ro-RO"/>
          </a:p>
        </p:txBody>
      </p:sp>
      <p:sp>
        <p:nvSpPr>
          <p:cNvPr id="6" name="Footer Placeholder 5"/>
          <p:cNvSpPr>
            <a:spLocks noGrp="1"/>
          </p:cNvSpPr>
          <p:nvPr>
            <p:ph type="ftr" sz="quarter" idx="11"/>
          </p:nvPr>
        </p:nvSpPr>
        <p:spPr/>
        <p:txBody>
          <a:bodyPr/>
          <a:lstStyle/>
          <a:p>
            <a:endParaRPr lang="ro-R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822992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t carte de vizită">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o-RO"/>
              <a:t>Faceți clic pentru a edita stilul de titlu coordonator</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o-RO"/>
              <a:t>Faceţi clic pentru a edita Master stiluri text</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o-RO"/>
              <a:t>Faceţi clic pentru a edita Master stiluri text</a:t>
            </a:r>
          </a:p>
        </p:txBody>
      </p:sp>
      <p:sp>
        <p:nvSpPr>
          <p:cNvPr id="5" name="Date Placeholder 4"/>
          <p:cNvSpPr>
            <a:spLocks noGrp="1"/>
          </p:cNvSpPr>
          <p:nvPr>
            <p:ph type="dt" sz="half" idx="10"/>
          </p:nvPr>
        </p:nvSpPr>
        <p:spPr/>
        <p:txBody>
          <a:bodyPr/>
          <a:lstStyle/>
          <a:p>
            <a:fld id="{0F7DDFA0-526C-4343-9E63-7E38164A1C4A}" type="datetimeFigureOut">
              <a:rPr lang="ro-RO" smtClean="0"/>
              <a:t>14.10.2022</a:t>
            </a:fld>
            <a:endParaRPr lang="ro-RO"/>
          </a:p>
        </p:txBody>
      </p:sp>
      <p:sp>
        <p:nvSpPr>
          <p:cNvPr id="6" name="Footer Placeholder 5"/>
          <p:cNvSpPr>
            <a:spLocks noGrp="1"/>
          </p:cNvSpPr>
          <p:nvPr>
            <p:ph type="ftr" sz="quarter" idx="11"/>
          </p:nvPr>
        </p:nvSpPr>
        <p:spPr/>
        <p:txBody>
          <a:bodyPr/>
          <a:lstStyle/>
          <a:p>
            <a:endParaRPr lang="ro-RO"/>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95135B-991D-4EC0-9D5D-9ABF8A07AFDC}" type="slidenum">
              <a:rPr lang="ro-RO" smtClean="0"/>
              <a:t>‹#›</a:t>
            </a:fld>
            <a:endParaRPr lang="ro-RO"/>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99893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devărat sau fals">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o-RO"/>
              <a:t>Faceți clic pentru a edita stilul de titlu coordonator</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o-RO"/>
              <a:t>Faceţi clic pentru a edita Master stiluri text</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o-RO"/>
              <a:t>Faceţi clic pentru a edita Master stiluri text</a:t>
            </a:r>
          </a:p>
        </p:txBody>
      </p:sp>
      <p:sp>
        <p:nvSpPr>
          <p:cNvPr id="5" name="Date Placeholder 4"/>
          <p:cNvSpPr>
            <a:spLocks noGrp="1"/>
          </p:cNvSpPr>
          <p:nvPr>
            <p:ph type="dt" sz="half" idx="10"/>
          </p:nvPr>
        </p:nvSpPr>
        <p:spPr/>
        <p:txBody>
          <a:bodyPr/>
          <a:lstStyle/>
          <a:p>
            <a:fld id="{0F7DDFA0-526C-4343-9E63-7E38164A1C4A}" type="datetimeFigureOut">
              <a:rPr lang="ro-RO" smtClean="0"/>
              <a:t>14.10.2022</a:t>
            </a:fld>
            <a:endParaRPr lang="ro-RO"/>
          </a:p>
        </p:txBody>
      </p:sp>
      <p:sp>
        <p:nvSpPr>
          <p:cNvPr id="6" name="Footer Placeholder 5"/>
          <p:cNvSpPr>
            <a:spLocks noGrp="1"/>
          </p:cNvSpPr>
          <p:nvPr>
            <p:ph type="ftr" sz="quarter" idx="11"/>
          </p:nvPr>
        </p:nvSpPr>
        <p:spPr/>
        <p:txBody>
          <a:bodyPr/>
          <a:lstStyle/>
          <a:p>
            <a:endParaRPr lang="ro-R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216939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p:txBody>
          <a:bodyPr vert="eaVert" ancho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1762708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85008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o-RO"/>
              <a:t>Faceți clic pentru a edita stilul de titlu coordonator</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4179266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0F7DDFA0-526C-4343-9E63-7E38164A1C4A}" type="datetimeFigureOut">
              <a:rPr lang="ro-RO" smtClean="0"/>
              <a:t>14.10.2022</a:t>
            </a:fld>
            <a:endParaRPr lang="ro-RO"/>
          </a:p>
        </p:txBody>
      </p:sp>
      <p:sp>
        <p:nvSpPr>
          <p:cNvPr id="5" name="Footer Placeholder 4"/>
          <p:cNvSpPr>
            <a:spLocks noGrp="1"/>
          </p:cNvSpPr>
          <p:nvPr>
            <p:ph type="ftr" sz="quarter" idx="11"/>
          </p:nvPr>
        </p:nvSpPr>
        <p:spPr/>
        <p:txBody>
          <a:bodyPr/>
          <a:lstStyle/>
          <a:p>
            <a:endParaRPr lang="ro-R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592053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Date Placeholder 4"/>
          <p:cNvSpPr>
            <a:spLocks noGrp="1"/>
          </p:cNvSpPr>
          <p:nvPr>
            <p:ph type="dt" sz="half" idx="10"/>
          </p:nvPr>
        </p:nvSpPr>
        <p:spPr/>
        <p:txBody>
          <a:bodyPr/>
          <a:lstStyle/>
          <a:p>
            <a:fld id="{0F7DDFA0-526C-4343-9E63-7E38164A1C4A}" type="datetimeFigureOut">
              <a:rPr lang="ro-RO" smtClean="0"/>
              <a:t>14.10.2022</a:t>
            </a:fld>
            <a:endParaRPr lang="ro-RO"/>
          </a:p>
        </p:txBody>
      </p:sp>
      <p:sp>
        <p:nvSpPr>
          <p:cNvPr id="6" name="Footer Placeholder 5"/>
          <p:cNvSpPr>
            <a:spLocks noGrp="1"/>
          </p:cNvSpPr>
          <p:nvPr>
            <p:ph type="ftr" sz="quarter" idx="11"/>
          </p:nvPr>
        </p:nvSpPr>
        <p:spPr/>
        <p:txBody>
          <a:bodyPr/>
          <a:lstStyle/>
          <a:p>
            <a:endParaRPr lang="ro-RO"/>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805078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7" name="Date Placeholder 6"/>
          <p:cNvSpPr>
            <a:spLocks noGrp="1"/>
          </p:cNvSpPr>
          <p:nvPr>
            <p:ph type="dt" sz="half" idx="10"/>
          </p:nvPr>
        </p:nvSpPr>
        <p:spPr/>
        <p:txBody>
          <a:bodyPr/>
          <a:lstStyle/>
          <a:p>
            <a:fld id="{0F7DDFA0-526C-4343-9E63-7E38164A1C4A}" type="datetimeFigureOut">
              <a:rPr lang="ro-RO" smtClean="0"/>
              <a:t>14.10.2022</a:t>
            </a:fld>
            <a:endParaRPr lang="ro-RO"/>
          </a:p>
        </p:txBody>
      </p:sp>
      <p:sp>
        <p:nvSpPr>
          <p:cNvPr id="8" name="Footer Placeholder 7"/>
          <p:cNvSpPr>
            <a:spLocks noGrp="1"/>
          </p:cNvSpPr>
          <p:nvPr>
            <p:ph type="ftr" sz="quarter" idx="11"/>
          </p:nvPr>
        </p:nvSpPr>
        <p:spPr/>
        <p:txBody>
          <a:bodyPr/>
          <a:lstStyle/>
          <a:p>
            <a:endParaRPr lang="ro-RO"/>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3311225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Date Placeholder 2"/>
          <p:cNvSpPr>
            <a:spLocks noGrp="1"/>
          </p:cNvSpPr>
          <p:nvPr>
            <p:ph type="dt" sz="half" idx="10"/>
          </p:nvPr>
        </p:nvSpPr>
        <p:spPr/>
        <p:txBody>
          <a:bodyPr/>
          <a:lstStyle/>
          <a:p>
            <a:fld id="{0F7DDFA0-526C-4343-9E63-7E38164A1C4A}" type="datetimeFigureOut">
              <a:rPr lang="ro-RO" smtClean="0"/>
              <a:t>14.10.2022</a:t>
            </a:fld>
            <a:endParaRPr lang="ro-RO"/>
          </a:p>
        </p:txBody>
      </p:sp>
      <p:sp>
        <p:nvSpPr>
          <p:cNvPr id="4" name="Footer Placeholder 3"/>
          <p:cNvSpPr>
            <a:spLocks noGrp="1"/>
          </p:cNvSpPr>
          <p:nvPr>
            <p:ph type="ftr" sz="quarter" idx="11"/>
          </p:nvPr>
        </p:nvSpPr>
        <p:spPr/>
        <p:txBody>
          <a:bodyPr/>
          <a:lstStyle/>
          <a:p>
            <a:endParaRPr lang="ro-RO"/>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053974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7DDFA0-526C-4343-9E63-7E38164A1C4A}" type="datetimeFigureOut">
              <a:rPr lang="ro-RO" smtClean="0"/>
              <a:t>14.10.2022</a:t>
            </a:fld>
            <a:endParaRPr lang="ro-RO"/>
          </a:p>
        </p:txBody>
      </p:sp>
      <p:sp>
        <p:nvSpPr>
          <p:cNvPr id="3" name="Footer Placeholder 2"/>
          <p:cNvSpPr>
            <a:spLocks noGrp="1"/>
          </p:cNvSpPr>
          <p:nvPr>
            <p:ph type="ftr" sz="quarter" idx="11"/>
          </p:nvPr>
        </p:nvSpPr>
        <p:spPr/>
        <p:txBody>
          <a:bodyPr/>
          <a:lstStyle/>
          <a:p>
            <a:endParaRPr lang="ro-RO"/>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171402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o-RO"/>
              <a:t>Faceți clic pentru a edita stilul de titlu coordonator</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0F7DDFA0-526C-4343-9E63-7E38164A1C4A}" type="datetimeFigureOut">
              <a:rPr lang="ro-RO" smtClean="0"/>
              <a:t>14.10.2022</a:t>
            </a:fld>
            <a:endParaRPr lang="ro-RO"/>
          </a:p>
        </p:txBody>
      </p:sp>
      <p:sp>
        <p:nvSpPr>
          <p:cNvPr id="6" name="Footer Placeholder 5"/>
          <p:cNvSpPr>
            <a:spLocks noGrp="1"/>
          </p:cNvSpPr>
          <p:nvPr>
            <p:ph type="ftr" sz="quarter" idx="11"/>
          </p:nvPr>
        </p:nvSpPr>
        <p:spPr/>
        <p:txBody>
          <a:bodyPr/>
          <a:lstStyle/>
          <a:p>
            <a:endParaRPr lang="ro-RO"/>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2461694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0F7DDFA0-526C-4343-9E63-7E38164A1C4A}" type="datetimeFigureOut">
              <a:rPr lang="ro-RO" smtClean="0"/>
              <a:t>14.10.2022</a:t>
            </a:fld>
            <a:endParaRPr lang="ro-RO"/>
          </a:p>
        </p:txBody>
      </p:sp>
      <p:sp>
        <p:nvSpPr>
          <p:cNvPr id="6" name="Footer Placeholder 5"/>
          <p:cNvSpPr>
            <a:spLocks noGrp="1"/>
          </p:cNvSpPr>
          <p:nvPr>
            <p:ph type="ftr" sz="quarter" idx="11"/>
          </p:nvPr>
        </p:nvSpPr>
        <p:spPr/>
        <p:txBody>
          <a:bodyPr/>
          <a:lstStyle/>
          <a:p>
            <a:endParaRPr lang="ro-R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95135B-991D-4EC0-9D5D-9ABF8A07AFDC}" type="slidenum">
              <a:rPr lang="ro-RO" smtClean="0"/>
              <a:t>‹#›</a:t>
            </a:fld>
            <a:endParaRPr lang="ro-RO"/>
          </a:p>
        </p:txBody>
      </p:sp>
    </p:spTree>
    <p:extLst>
      <p:ext uri="{BB962C8B-B14F-4D97-AF65-F5344CB8AC3E}">
        <p14:creationId xmlns:p14="http://schemas.microsoft.com/office/powerpoint/2010/main" val="3113131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F7DDFA0-526C-4343-9E63-7E38164A1C4A}" type="datetimeFigureOut">
              <a:rPr lang="ro-RO" smtClean="0"/>
              <a:t>14.10.2022</a:t>
            </a:fld>
            <a:endParaRPr lang="ro-RO"/>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o-RO"/>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895135B-991D-4EC0-9D5D-9ABF8A07AFDC}" type="slidenum">
              <a:rPr lang="ro-RO" smtClean="0"/>
              <a:t>‹#›</a:t>
            </a:fld>
            <a:endParaRPr lang="ro-RO"/>
          </a:p>
        </p:txBody>
      </p:sp>
    </p:spTree>
    <p:extLst>
      <p:ext uri="{BB962C8B-B14F-4D97-AF65-F5344CB8AC3E}">
        <p14:creationId xmlns:p14="http://schemas.microsoft.com/office/powerpoint/2010/main" val="222747325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ine 13">
            <a:extLst>
              <a:ext uri="{FF2B5EF4-FFF2-40B4-BE49-F238E27FC236}">
                <a16:creationId xmlns:a16="http://schemas.microsoft.com/office/drawing/2014/main" id="{C5476201-C111-39FF-178F-FEE84488FDDA}"/>
              </a:ext>
            </a:extLst>
          </p:cNvPr>
          <p:cNvPicPr>
            <a:picLocks noChangeAspect="1"/>
          </p:cNvPicPr>
          <p:nvPr/>
        </p:nvPicPr>
        <p:blipFill>
          <a:blip r:embed="rId2"/>
          <a:stretch>
            <a:fillRect/>
          </a:stretch>
        </p:blipFill>
        <p:spPr>
          <a:xfrm>
            <a:off x="2698864" y="159681"/>
            <a:ext cx="7686901" cy="7619769"/>
          </a:xfrm>
          <a:prstGeom prst="rect">
            <a:avLst/>
          </a:prstGeom>
        </p:spPr>
      </p:pic>
      <p:sp>
        <p:nvSpPr>
          <p:cNvPr id="9" name="Subtitlu 8">
            <a:extLst>
              <a:ext uri="{FF2B5EF4-FFF2-40B4-BE49-F238E27FC236}">
                <a16:creationId xmlns:a16="http://schemas.microsoft.com/office/drawing/2014/main" id="{2992ED28-E2FE-3D19-3C90-332C85F75F06}"/>
              </a:ext>
            </a:extLst>
          </p:cNvPr>
          <p:cNvSpPr>
            <a:spLocks noGrp="1"/>
          </p:cNvSpPr>
          <p:nvPr>
            <p:ph type="subTitle" idx="1"/>
          </p:nvPr>
        </p:nvSpPr>
        <p:spPr>
          <a:xfrm>
            <a:off x="7892143" y="5572036"/>
            <a:ext cx="3298372" cy="1126283"/>
          </a:xfrm>
        </p:spPr>
        <p:txBody>
          <a:bodyPr/>
          <a:lstStyle/>
          <a:p>
            <a:pPr algn="ctr"/>
            <a:r>
              <a:rPr lang="ro-RO" b="1" dirty="0"/>
              <a:t>Întâlnire de lucru SNAC Pădureni, Covasna, 2023</a:t>
            </a:r>
          </a:p>
        </p:txBody>
      </p:sp>
      <p:sp>
        <p:nvSpPr>
          <p:cNvPr id="13" name="Titlu 12">
            <a:extLst>
              <a:ext uri="{FF2B5EF4-FFF2-40B4-BE49-F238E27FC236}">
                <a16:creationId xmlns:a16="http://schemas.microsoft.com/office/drawing/2014/main" id="{0CDE91D8-5094-A316-8CB8-174B715B4FB2}"/>
              </a:ext>
            </a:extLst>
          </p:cNvPr>
          <p:cNvSpPr>
            <a:spLocks noGrp="1"/>
          </p:cNvSpPr>
          <p:nvPr>
            <p:ph type="ctrTitle"/>
          </p:nvPr>
        </p:nvSpPr>
        <p:spPr>
          <a:xfrm>
            <a:off x="1946956" y="1774372"/>
            <a:ext cx="8915399" cy="2262781"/>
          </a:xfrm>
        </p:spPr>
        <p:txBody>
          <a:bodyPr>
            <a:normAutofit/>
          </a:bodyPr>
          <a:lstStyle/>
          <a:p>
            <a:pPr algn="ctr"/>
            <a:r>
              <a:rPr lang="ro-RO" b="1" dirty="0">
                <a:solidFill>
                  <a:srgbClr val="002060"/>
                </a:solidFill>
                <a:latin typeface="Arial" panose="020B0604020202020204" pitchFamily="34" charset="0"/>
                <a:cs typeface="Arial" panose="020B0604020202020204" pitchFamily="34" charset="0"/>
              </a:rPr>
              <a:t>ACȚIUNEA COMUNITARĂ</a:t>
            </a:r>
            <a:br>
              <a:rPr lang="ro-RO" b="1" dirty="0">
                <a:solidFill>
                  <a:srgbClr val="002060"/>
                </a:solidFill>
                <a:latin typeface="Arial" panose="020B0604020202020204" pitchFamily="34" charset="0"/>
                <a:cs typeface="Arial" panose="020B0604020202020204" pitchFamily="34" charset="0"/>
              </a:rPr>
            </a:br>
            <a:endParaRPr lang="ro-RO" sz="4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1355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2AE50A9-A6F0-1C7E-504D-7F2648C411E6}"/>
              </a:ext>
            </a:extLst>
          </p:cNvPr>
          <p:cNvSpPr>
            <a:spLocks noGrp="1"/>
          </p:cNvSpPr>
          <p:nvPr>
            <p:ph type="title"/>
          </p:nvPr>
        </p:nvSpPr>
        <p:spPr>
          <a:xfrm>
            <a:off x="2603811" y="591453"/>
            <a:ext cx="8911687" cy="1280890"/>
          </a:xfrm>
        </p:spPr>
        <p:txBody>
          <a:bodyPr/>
          <a:lstStyle/>
          <a:p>
            <a:r>
              <a:rPr lang="ro-RO" b="1" dirty="0">
                <a:solidFill>
                  <a:srgbClr val="002060"/>
                </a:solidFill>
              </a:rPr>
              <a:t>Manualul coordonatorului SNAC:</a:t>
            </a:r>
          </a:p>
        </p:txBody>
      </p:sp>
      <p:sp>
        <p:nvSpPr>
          <p:cNvPr id="3" name="Substituent conținut 2">
            <a:extLst>
              <a:ext uri="{FF2B5EF4-FFF2-40B4-BE49-F238E27FC236}">
                <a16:creationId xmlns:a16="http://schemas.microsoft.com/office/drawing/2014/main" id="{A3AD4C2C-7634-51D9-D9E0-CC8277E665B9}"/>
              </a:ext>
            </a:extLst>
          </p:cNvPr>
          <p:cNvSpPr>
            <a:spLocks noGrp="1"/>
          </p:cNvSpPr>
          <p:nvPr>
            <p:ph idx="1"/>
          </p:nvPr>
        </p:nvSpPr>
        <p:spPr>
          <a:xfrm>
            <a:off x="1751012" y="1540189"/>
            <a:ext cx="8915400" cy="3777622"/>
          </a:xfrm>
        </p:spPr>
        <p:txBody>
          <a:bodyPr>
            <a:noAutofit/>
          </a:bodyPr>
          <a:lstStyle/>
          <a:p>
            <a:pPr algn="just"/>
            <a:r>
              <a:rPr lang="ro-RO" sz="2800" dirty="0">
                <a:solidFill>
                  <a:srgbClr val="002060"/>
                </a:solidFill>
              </a:rPr>
              <a:t>reprezintă o carte de referință care conține documente cheie despre Acțiunea Comunitară;</a:t>
            </a:r>
          </a:p>
          <a:p>
            <a:pPr algn="just"/>
            <a:r>
              <a:rPr lang="ro-RO" sz="2800" dirty="0">
                <a:solidFill>
                  <a:srgbClr val="002060"/>
                </a:solidFill>
              </a:rPr>
              <a:t>susține </a:t>
            </a:r>
            <a:r>
              <a:rPr lang="ro-RO" sz="2800" b="1" dirty="0">
                <a:solidFill>
                  <a:srgbClr val="002060"/>
                </a:solidFill>
              </a:rPr>
              <a:t>profesorii în școli</a:t>
            </a:r>
            <a:r>
              <a:rPr lang="ro-RO" sz="2800" dirty="0">
                <a:solidFill>
                  <a:srgbClr val="002060"/>
                </a:solidFill>
              </a:rPr>
              <a:t>, oferindu-le îndrumare și încurajare în ceea ce privește noul lor rol;</a:t>
            </a:r>
          </a:p>
          <a:p>
            <a:pPr algn="just"/>
            <a:r>
              <a:rPr lang="ro-RO" sz="2800" dirty="0">
                <a:solidFill>
                  <a:srgbClr val="002060"/>
                </a:solidFill>
              </a:rPr>
              <a:t>permite profesorilor să aducă completări manualului, adăugându-și ideile și exemplele proprii de succes;</a:t>
            </a:r>
          </a:p>
          <a:p>
            <a:pPr algn="just"/>
            <a:r>
              <a:rPr lang="ro-RO" sz="2800" dirty="0">
                <a:solidFill>
                  <a:srgbClr val="002060"/>
                </a:solidFill>
              </a:rPr>
              <a:t>îi încurajează pe profesori să-și </a:t>
            </a:r>
            <a:r>
              <a:rPr lang="ro-RO" sz="2800" b="1" dirty="0">
                <a:solidFill>
                  <a:srgbClr val="002060"/>
                </a:solidFill>
              </a:rPr>
              <a:t>evalueze </a:t>
            </a:r>
            <a:r>
              <a:rPr lang="ro-RO" sz="2800" dirty="0">
                <a:solidFill>
                  <a:srgbClr val="002060"/>
                </a:solidFill>
              </a:rPr>
              <a:t>munca și rezultatele pentru o dezvoltare viitoare a Acțiunii Comunitare în școala lor.</a:t>
            </a:r>
          </a:p>
        </p:txBody>
      </p:sp>
    </p:spTree>
    <p:extLst>
      <p:ext uri="{BB962C8B-B14F-4D97-AF65-F5344CB8AC3E}">
        <p14:creationId xmlns:p14="http://schemas.microsoft.com/office/powerpoint/2010/main" val="302918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138854E-4215-9C37-722F-74714F3E4BEC}"/>
              </a:ext>
            </a:extLst>
          </p:cNvPr>
          <p:cNvSpPr>
            <a:spLocks noGrp="1"/>
          </p:cNvSpPr>
          <p:nvPr>
            <p:ph idx="1"/>
          </p:nvPr>
        </p:nvSpPr>
        <p:spPr>
          <a:xfrm>
            <a:off x="1153886" y="1915885"/>
            <a:ext cx="10350726" cy="3995337"/>
          </a:xfrm>
        </p:spPr>
        <p:txBody>
          <a:bodyPr>
            <a:normAutofit lnSpcReduction="10000"/>
          </a:bodyPr>
          <a:lstStyle/>
          <a:p>
            <a:pPr algn="just"/>
            <a:r>
              <a:rPr lang="ro-RO" sz="2400" dirty="0"/>
              <a:t>Acțiunea Comunitară este o </a:t>
            </a:r>
            <a:r>
              <a:rPr lang="ro-RO" sz="2400" b="1" dirty="0">
                <a:solidFill>
                  <a:srgbClr val="FF0000"/>
                </a:solidFill>
              </a:rPr>
              <a:t>activitate voluntară</a:t>
            </a:r>
            <a:r>
              <a:rPr lang="ro-RO" sz="2400" dirty="0"/>
              <a:t>, atestată în curriculum, care unește licee cu școli speciale, </a:t>
            </a:r>
            <a:r>
              <a:rPr lang="ro-RO" sz="2400" dirty="0" err="1"/>
              <a:t>azile</a:t>
            </a:r>
            <a:r>
              <a:rPr lang="ro-RO" sz="2400" dirty="0"/>
              <a:t> și instituții de plasament într-un program clar, coerent și coordonat săptămânal, care cuprinde activități educaționale și creează un parteneriat de învățare între toți participanții;</a:t>
            </a:r>
          </a:p>
          <a:p>
            <a:pPr algn="just"/>
            <a:r>
              <a:rPr lang="ro-RO" sz="2400" dirty="0"/>
              <a:t>Acțiunea Comunitară îi implică pe elevi. </a:t>
            </a:r>
            <a:r>
              <a:rPr lang="ro-RO" sz="2400" b="1" dirty="0"/>
              <a:t>Aceștia vor face vizite săptămânale, cel puțin bilunare </a:t>
            </a:r>
            <a:r>
              <a:rPr lang="ro-RO" sz="2400" dirty="0"/>
              <a:t>la o școală specială, un azil de bătrâni sau la altă instituție locală de acest fel pentru a se întâlni cu copii și adulți și pentru a-i implica într-un </a:t>
            </a:r>
            <a:r>
              <a:rPr lang="ro-RO" sz="2400" b="1" dirty="0"/>
              <a:t>program de activități </a:t>
            </a:r>
            <a:r>
              <a:rPr lang="ro-RO" sz="2400" dirty="0"/>
              <a:t>care va facilita procesul de dezvoltare educațională și integrarea socială între voluntari și copii și adulți</a:t>
            </a:r>
          </a:p>
        </p:txBody>
      </p:sp>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9980613"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A: DEFINIȚIA ACŢIUNII COMUNITARE</a:t>
            </a:r>
            <a:endParaRPr lang="ro-RO" b="1" dirty="0">
              <a:solidFill>
                <a:srgbClr val="002060"/>
              </a:solidFill>
            </a:endParaRPr>
          </a:p>
        </p:txBody>
      </p:sp>
    </p:spTree>
    <p:extLst>
      <p:ext uri="{BB962C8B-B14F-4D97-AF65-F5344CB8AC3E}">
        <p14:creationId xmlns:p14="http://schemas.microsoft.com/office/powerpoint/2010/main" val="1268778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138854E-4215-9C37-722F-74714F3E4BEC}"/>
              </a:ext>
            </a:extLst>
          </p:cNvPr>
          <p:cNvSpPr>
            <a:spLocks noGrp="1"/>
          </p:cNvSpPr>
          <p:nvPr>
            <p:ph idx="1"/>
          </p:nvPr>
        </p:nvSpPr>
        <p:spPr>
          <a:xfrm>
            <a:off x="1153886" y="2445605"/>
            <a:ext cx="10350726" cy="3777622"/>
          </a:xfrm>
        </p:spPr>
        <p:txBody>
          <a:bodyPr>
            <a:normAutofit/>
          </a:bodyPr>
          <a:lstStyle/>
          <a:p>
            <a:pPr algn="just"/>
            <a:r>
              <a:rPr lang="ro-RO" sz="2400" dirty="0"/>
              <a:t>Să le prezinte voluntarilor din licee precum și copiilor din școlile speciale și din </a:t>
            </a:r>
            <a:r>
              <a:rPr lang="ro-RO" sz="2400" dirty="0" err="1"/>
              <a:t>azile</a:t>
            </a:r>
            <a:r>
              <a:rPr lang="ro-RO" sz="2400" dirty="0"/>
              <a:t>/centre de plasament, programul Acțiunii Comunitare, program care stimulează </a:t>
            </a:r>
            <a:r>
              <a:rPr lang="ro-RO" sz="2400" b="1" dirty="0"/>
              <a:t>dezvoltarea educațională </a:t>
            </a:r>
            <a:r>
              <a:rPr lang="ro-RO" sz="2400" dirty="0"/>
              <a:t>și </a:t>
            </a:r>
            <a:r>
              <a:rPr lang="ro-RO" sz="2400" b="1" dirty="0"/>
              <a:t>promovează integrarea socială</a:t>
            </a:r>
          </a:p>
          <a:p>
            <a:pPr algn="just"/>
            <a:r>
              <a:rPr lang="ro-RO" sz="2400" dirty="0"/>
              <a:t>Să îi încurajeze pe </a:t>
            </a:r>
            <a:r>
              <a:rPr lang="ro-RO" sz="2400" b="1" dirty="0"/>
              <a:t>voluntari să se dedice muncii alături de copiii cu nevoi speciale</a:t>
            </a:r>
            <a:r>
              <a:rPr lang="ro-RO" sz="2400" dirty="0"/>
              <a:t> (în special, dar nu în mod exclusiv), să sprijine și să promoveze procesul de incluziune educațională</a:t>
            </a:r>
          </a:p>
          <a:p>
            <a:pPr algn="just"/>
            <a:r>
              <a:rPr lang="ro-RO" sz="2400" dirty="0"/>
              <a:t>Să crească nivelul de integrare printr-un program de activități create să promoveze </a:t>
            </a:r>
            <a:r>
              <a:rPr lang="ro-RO" sz="2400" b="1" dirty="0"/>
              <a:t>învățarea activă și coeziunea socială</a:t>
            </a:r>
          </a:p>
        </p:txBody>
      </p:sp>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9980613"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B: SCOPURI ȘI OBIECTIVE ALE ACȚIUNII COMUNITARE</a:t>
            </a:r>
            <a:endParaRPr lang="ro-RO" b="1" dirty="0">
              <a:solidFill>
                <a:srgbClr val="002060"/>
              </a:solidFill>
            </a:endParaRPr>
          </a:p>
        </p:txBody>
      </p:sp>
    </p:spTree>
    <p:extLst>
      <p:ext uri="{BB962C8B-B14F-4D97-AF65-F5344CB8AC3E}">
        <p14:creationId xmlns:p14="http://schemas.microsoft.com/office/powerpoint/2010/main" val="3857651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138854E-4215-9C37-722F-74714F3E4BEC}"/>
              </a:ext>
            </a:extLst>
          </p:cNvPr>
          <p:cNvSpPr>
            <a:spLocks noGrp="1"/>
          </p:cNvSpPr>
          <p:nvPr>
            <p:ph idx="1"/>
          </p:nvPr>
        </p:nvSpPr>
        <p:spPr>
          <a:xfrm>
            <a:off x="1153886" y="2445605"/>
            <a:ext cx="10350726" cy="3777622"/>
          </a:xfrm>
        </p:spPr>
        <p:txBody>
          <a:bodyPr>
            <a:normAutofit/>
          </a:bodyPr>
          <a:lstStyle/>
          <a:p>
            <a:pPr algn="just"/>
            <a:r>
              <a:rPr lang="ro-RO" sz="2400" dirty="0"/>
              <a:t>Să îi unească pe elevii voluntari din licee și pe tinerii din școlile speciale și centre de plasament partenere, atât în timpul cât și în afara orelor de școală, în cadrul unui program local de activități educaționale</a:t>
            </a:r>
          </a:p>
          <a:p>
            <a:pPr algn="just"/>
            <a:r>
              <a:rPr lang="ro-RO" sz="2400" dirty="0"/>
              <a:t>Să le ofere tinerilor cu nevoi speciale </a:t>
            </a:r>
            <a:r>
              <a:rPr lang="ro-RO" sz="2400" b="1" dirty="0"/>
              <a:t>șansa de a fi stimulați </a:t>
            </a:r>
            <a:r>
              <a:rPr lang="ro-RO" sz="2400" dirty="0"/>
              <a:t>mental, de a fi </a:t>
            </a:r>
            <a:r>
              <a:rPr lang="ro-RO" sz="2400" b="1" dirty="0"/>
              <a:t>susținuți fizic, de a fi integrați social </a:t>
            </a:r>
            <a:r>
              <a:rPr lang="ro-RO" sz="2400" dirty="0"/>
              <a:t>și de a-și dezvolta mai mult abilitățile prin intermediul unor activități creative, imaginative și terapeutice (de ex. artă, teatru, sport, informatică, muzică, meșteșuguri)</a:t>
            </a:r>
          </a:p>
        </p:txBody>
      </p:sp>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9980613"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B: SCOPURI ȘI OBIECTIVE ALE ACȚIUNII COMUNITARE</a:t>
            </a:r>
            <a:endParaRPr lang="ro-RO" b="1" dirty="0">
              <a:solidFill>
                <a:srgbClr val="002060"/>
              </a:solidFill>
            </a:endParaRPr>
          </a:p>
        </p:txBody>
      </p:sp>
    </p:spTree>
    <p:extLst>
      <p:ext uri="{BB962C8B-B14F-4D97-AF65-F5344CB8AC3E}">
        <p14:creationId xmlns:p14="http://schemas.microsoft.com/office/powerpoint/2010/main" val="4187879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138854E-4215-9C37-722F-74714F3E4BEC}"/>
              </a:ext>
            </a:extLst>
          </p:cNvPr>
          <p:cNvSpPr>
            <a:spLocks noGrp="1"/>
          </p:cNvSpPr>
          <p:nvPr>
            <p:ph idx="1"/>
          </p:nvPr>
        </p:nvSpPr>
        <p:spPr>
          <a:xfrm>
            <a:off x="1110343" y="3053305"/>
            <a:ext cx="10350726" cy="3777622"/>
          </a:xfrm>
        </p:spPr>
        <p:txBody>
          <a:bodyPr>
            <a:normAutofit/>
          </a:bodyPr>
          <a:lstStyle/>
          <a:p>
            <a:pPr algn="just"/>
            <a:r>
              <a:rPr lang="ro-RO" sz="2400" dirty="0"/>
              <a:t>Dezvoltarea </a:t>
            </a:r>
            <a:r>
              <a:rPr lang="ro-RO" sz="2400" b="1" dirty="0"/>
              <a:t>cunoștințelor și abilităților </a:t>
            </a:r>
            <a:r>
              <a:rPr lang="ro-RO" sz="2400" dirty="0"/>
              <a:t>cu privire la aspecte importante ale educației, într-un mod plăcut și interesant</a:t>
            </a:r>
          </a:p>
          <a:p>
            <a:pPr algn="just"/>
            <a:r>
              <a:rPr lang="ro-RO" sz="2400" dirty="0"/>
              <a:t>Înțelegerea </a:t>
            </a:r>
            <a:r>
              <a:rPr lang="ro-RO" sz="2400" b="1" dirty="0"/>
              <a:t>nevoilor individuale și a dificultăților </a:t>
            </a:r>
            <a:r>
              <a:rPr lang="ro-RO" sz="2400" dirty="0"/>
              <a:t>pe care le înfruntă ceilalți din comunitate</a:t>
            </a:r>
          </a:p>
          <a:p>
            <a:pPr algn="just"/>
            <a:r>
              <a:rPr lang="ro-RO" sz="2400" dirty="0"/>
              <a:t>Stimularea </a:t>
            </a:r>
            <a:r>
              <a:rPr lang="ro-RO" sz="2400" b="1" dirty="0"/>
              <a:t>inteligenței, creativității și ingeniozității </a:t>
            </a:r>
            <a:r>
              <a:rPr lang="ro-RO" sz="2400" dirty="0"/>
              <a:t>pentru a răspunde nevoilor comunității și a membrilor acesteia</a:t>
            </a:r>
          </a:p>
        </p:txBody>
      </p:sp>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9980613"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C: BENEFICIILE ACȚIUNII COMUNITARE</a:t>
            </a:r>
            <a:br>
              <a:rPr lang="it-IT" b="1" dirty="0">
                <a:solidFill>
                  <a:srgbClr val="002060"/>
                </a:solidFill>
              </a:rPr>
            </a:br>
            <a:br>
              <a:rPr lang="it-IT" b="1" dirty="0">
                <a:solidFill>
                  <a:srgbClr val="002060"/>
                </a:solidFill>
              </a:rPr>
            </a:br>
            <a:r>
              <a:rPr lang="ro-RO" b="1" dirty="0">
                <a:solidFill>
                  <a:srgbClr val="002060"/>
                </a:solidFill>
              </a:rPr>
              <a:t>Voluntari</a:t>
            </a:r>
          </a:p>
        </p:txBody>
      </p:sp>
    </p:spTree>
    <p:extLst>
      <p:ext uri="{BB962C8B-B14F-4D97-AF65-F5344CB8AC3E}">
        <p14:creationId xmlns:p14="http://schemas.microsoft.com/office/powerpoint/2010/main" val="1240837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138854E-4215-9C37-722F-74714F3E4BEC}"/>
              </a:ext>
            </a:extLst>
          </p:cNvPr>
          <p:cNvSpPr>
            <a:spLocks noGrp="1"/>
          </p:cNvSpPr>
          <p:nvPr>
            <p:ph idx="1"/>
          </p:nvPr>
        </p:nvSpPr>
        <p:spPr>
          <a:xfrm>
            <a:off x="1110343" y="3053305"/>
            <a:ext cx="10350726" cy="3777622"/>
          </a:xfrm>
        </p:spPr>
        <p:txBody>
          <a:bodyPr>
            <a:normAutofit/>
          </a:bodyPr>
          <a:lstStyle/>
          <a:p>
            <a:pPr marL="342900" marR="0" lvl="0" indent="-342900" algn="just">
              <a:lnSpc>
                <a:spcPct val="115000"/>
              </a:lnSpc>
              <a:spcBef>
                <a:spcPts val="0"/>
              </a:spcBef>
              <a:spcAft>
                <a:spcPts val="0"/>
              </a:spcAft>
              <a:buFont typeface="Symbol" panose="05050102010706020507" pitchFamily="18" charset="2"/>
              <a:buChar char=""/>
              <a:tabLst>
                <a:tab pos="685800" algn="l"/>
                <a:tab pos="1866900" algn="l"/>
              </a:tabLst>
            </a:pPr>
            <a:r>
              <a:rPr lang="ro-RO" sz="2400" dirty="0"/>
              <a:t>Dezvoltarea </a:t>
            </a:r>
            <a:r>
              <a:rPr lang="ro-RO" sz="2400" b="1" dirty="0"/>
              <a:t>încrederii de sine </a:t>
            </a:r>
            <a:r>
              <a:rPr lang="ro-RO" sz="2400" dirty="0"/>
              <a:t>și să își aprecieze valoarea, iar în acest fel să câștige și aprecierea altora</a:t>
            </a:r>
          </a:p>
          <a:p>
            <a:pPr marL="342900" marR="0" lvl="0" indent="-342900" algn="just">
              <a:lnSpc>
                <a:spcPct val="115000"/>
              </a:lnSpc>
              <a:spcBef>
                <a:spcPts val="0"/>
              </a:spcBef>
              <a:spcAft>
                <a:spcPts val="0"/>
              </a:spcAft>
              <a:buFont typeface="Symbol" panose="05050102010706020507" pitchFamily="18" charset="2"/>
              <a:buChar char=""/>
              <a:tabLst>
                <a:tab pos="685800" algn="l"/>
                <a:tab pos="1866900" algn="l"/>
              </a:tabLst>
            </a:pPr>
            <a:r>
              <a:rPr lang="ro-RO" sz="2400" dirty="0"/>
              <a:t>Stimularea </a:t>
            </a:r>
            <a:r>
              <a:rPr lang="ro-RO" sz="2400" b="1" dirty="0"/>
              <a:t>abilităților creative, imaginative </a:t>
            </a:r>
            <a:r>
              <a:rPr lang="ro-RO" sz="2400" dirty="0"/>
              <a:t>și de expresie prin organizarea diferitelor activități</a:t>
            </a:r>
          </a:p>
          <a:p>
            <a:pPr marL="342900" marR="0" lvl="0" indent="-342900" algn="just">
              <a:lnSpc>
                <a:spcPct val="115000"/>
              </a:lnSpc>
              <a:spcBef>
                <a:spcPts val="0"/>
              </a:spcBef>
              <a:spcAft>
                <a:spcPts val="0"/>
              </a:spcAft>
              <a:buFont typeface="Symbol" panose="05050102010706020507" pitchFamily="18" charset="2"/>
              <a:buChar char=""/>
              <a:tabLst>
                <a:tab pos="685800" algn="l"/>
                <a:tab pos="1866900" algn="l"/>
              </a:tabLst>
            </a:pPr>
            <a:r>
              <a:rPr lang="ro-RO" sz="2400" dirty="0"/>
              <a:t>Dezvoltarea </a:t>
            </a:r>
            <a:r>
              <a:rPr lang="ro-RO" sz="2400" b="1" dirty="0"/>
              <a:t>sentimentului că sunt parte din comunitate </a:t>
            </a:r>
            <a:r>
              <a:rPr lang="ro-RO" sz="2400" dirty="0"/>
              <a:t>și nu sunt excluși din aceasta</a:t>
            </a:r>
          </a:p>
        </p:txBody>
      </p:sp>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9980613"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C: BENEFICIILE ACȚIUNII COMUNITARE</a:t>
            </a:r>
            <a:br>
              <a:rPr lang="it-IT" b="1" dirty="0">
                <a:solidFill>
                  <a:srgbClr val="002060"/>
                </a:solidFill>
              </a:rPr>
            </a:br>
            <a:br>
              <a:rPr lang="it-IT" b="1" dirty="0">
                <a:solidFill>
                  <a:srgbClr val="002060"/>
                </a:solidFill>
              </a:rPr>
            </a:br>
            <a:r>
              <a:rPr lang="ro-RO" b="1" dirty="0">
                <a:solidFill>
                  <a:srgbClr val="002060"/>
                </a:solidFill>
              </a:rPr>
              <a:t>Beneficiari</a:t>
            </a:r>
          </a:p>
        </p:txBody>
      </p:sp>
    </p:spTree>
    <p:extLst>
      <p:ext uri="{BB962C8B-B14F-4D97-AF65-F5344CB8AC3E}">
        <p14:creationId xmlns:p14="http://schemas.microsoft.com/office/powerpoint/2010/main" val="8666112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138854E-4215-9C37-722F-74714F3E4BEC}"/>
              </a:ext>
            </a:extLst>
          </p:cNvPr>
          <p:cNvSpPr>
            <a:spLocks noGrp="1"/>
          </p:cNvSpPr>
          <p:nvPr>
            <p:ph idx="1"/>
          </p:nvPr>
        </p:nvSpPr>
        <p:spPr>
          <a:xfrm>
            <a:off x="1110343" y="3053305"/>
            <a:ext cx="10350726" cy="3777622"/>
          </a:xfrm>
        </p:spPr>
        <p:txBody>
          <a:bodyPr>
            <a:normAutofit/>
          </a:bodyPr>
          <a:lstStyle/>
          <a:p>
            <a:pPr marL="342900" marR="0" lvl="0" indent="-342900" algn="just">
              <a:lnSpc>
                <a:spcPct val="115000"/>
              </a:lnSpc>
              <a:spcBef>
                <a:spcPts val="0"/>
              </a:spcBef>
              <a:spcAft>
                <a:spcPts val="0"/>
              </a:spcAft>
              <a:buFont typeface="Symbol" panose="05050102010706020507" pitchFamily="18" charset="2"/>
              <a:buChar char=""/>
            </a:pPr>
            <a:r>
              <a:rPr lang="ro-RO" sz="2400" dirty="0">
                <a:effectLst/>
                <a:ea typeface="Calibri" panose="020F0502020204030204" pitchFamily="34" charset="0"/>
                <a:cs typeface="Times New Roman" panose="02020603050405020304" pitchFamily="18" charset="0"/>
              </a:rPr>
              <a:t>Dezvoltarea în </a:t>
            </a:r>
            <a:r>
              <a:rPr lang="ro-RO" sz="2400" b="1" dirty="0">
                <a:effectLst/>
                <a:ea typeface="Calibri" panose="020F0502020204030204" pitchFamily="34" charset="0"/>
                <a:cs typeface="Times New Roman" panose="02020603050405020304" pitchFamily="18" charset="0"/>
              </a:rPr>
              <a:t>plan personal și profesional</a:t>
            </a:r>
            <a:r>
              <a:rPr lang="ro-RO" sz="2400" dirty="0">
                <a:effectLst/>
                <a:ea typeface="Calibri" panose="020F0502020204030204" pitchFamily="34" charset="0"/>
                <a:cs typeface="Times New Roman" panose="02020603050405020304" pitchFamily="18" charset="0"/>
              </a:rPr>
              <a:t>, a capacității de a lucra în echipă și de a coordona o echipă</a:t>
            </a:r>
            <a:endParaRPr lang="en-US" sz="2400" dirty="0">
              <a:effectLst/>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pPr>
            <a:r>
              <a:rPr lang="ro-RO" sz="2400" dirty="0">
                <a:effectLst/>
                <a:ea typeface="Calibri" panose="020F0502020204030204" pitchFamily="34" charset="0"/>
                <a:cs typeface="Times New Roman" panose="02020603050405020304" pitchFamily="18" charset="0"/>
              </a:rPr>
              <a:t>Dezvoltarea abilității de a comunica și de a stabili prietenii</a:t>
            </a:r>
            <a:endParaRPr lang="en-US" sz="2400" dirty="0">
              <a:effectLst/>
              <a:ea typeface="Calibri" panose="020F0502020204030204" pitchFamily="34" charset="0"/>
              <a:cs typeface="Times New Roman" panose="02020603050405020304" pitchFamily="18" charset="0"/>
            </a:endParaRPr>
          </a:p>
        </p:txBody>
      </p:sp>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9980613"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C: BENEFICIILE ACȚIUNII COMUNITARE</a:t>
            </a:r>
            <a:br>
              <a:rPr lang="it-IT" b="1" dirty="0">
                <a:solidFill>
                  <a:srgbClr val="002060"/>
                </a:solidFill>
              </a:rPr>
            </a:br>
            <a:br>
              <a:rPr lang="it-IT" b="1" dirty="0">
                <a:solidFill>
                  <a:srgbClr val="002060"/>
                </a:solidFill>
              </a:rPr>
            </a:br>
            <a:r>
              <a:rPr lang="ro-RO" b="1" dirty="0">
                <a:solidFill>
                  <a:srgbClr val="002060"/>
                </a:solidFill>
              </a:rPr>
              <a:t>Profesori</a:t>
            </a:r>
          </a:p>
        </p:txBody>
      </p:sp>
    </p:spTree>
    <p:extLst>
      <p:ext uri="{BB962C8B-B14F-4D97-AF65-F5344CB8AC3E}">
        <p14:creationId xmlns:p14="http://schemas.microsoft.com/office/powerpoint/2010/main" val="541281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10221685"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D: ROLUL COORDONATORILOR ACȚIUNII COMUNITARE</a:t>
            </a:r>
            <a:br>
              <a:rPr lang="it-IT" b="1" dirty="0">
                <a:solidFill>
                  <a:srgbClr val="002060"/>
                </a:solidFill>
              </a:rPr>
            </a:br>
            <a:br>
              <a:rPr lang="it-IT" b="1" dirty="0">
                <a:solidFill>
                  <a:srgbClr val="002060"/>
                </a:solidFill>
              </a:rPr>
            </a:br>
            <a:br>
              <a:rPr lang="it-IT"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33E57A2A-C8E1-259C-5696-81337B928206}"/>
              </a:ext>
            </a:extLst>
          </p:cNvPr>
          <p:cNvSpPr>
            <a:spLocks noGrp="1"/>
          </p:cNvSpPr>
          <p:nvPr>
            <p:ph idx="1"/>
          </p:nvPr>
        </p:nvSpPr>
        <p:spPr>
          <a:xfrm>
            <a:off x="1892526" y="2598005"/>
            <a:ext cx="8915400" cy="3777622"/>
          </a:xfrm>
        </p:spPr>
        <p:txBody>
          <a:bodyPr>
            <a:noAutofit/>
          </a:bodyPr>
          <a:lstStyle/>
          <a:p>
            <a:r>
              <a:rPr lang="it-IT" sz="2400" b="1" dirty="0">
                <a:solidFill>
                  <a:srgbClr val="002060"/>
                </a:solidFill>
              </a:rPr>
              <a:t>Recrutarea voluntarilor și pregătirea lor </a:t>
            </a:r>
            <a:r>
              <a:rPr lang="it-IT" sz="2400" dirty="0">
                <a:solidFill>
                  <a:srgbClr val="002060"/>
                </a:solidFill>
              </a:rPr>
              <a:t>pentru Acțiuni Comunitare</a:t>
            </a:r>
            <a:endParaRPr lang="ro-RO" sz="2400" dirty="0">
              <a:solidFill>
                <a:srgbClr val="002060"/>
              </a:solidFill>
            </a:endParaRPr>
          </a:p>
          <a:p>
            <a:r>
              <a:rPr lang="it-IT" sz="2400" b="1" dirty="0">
                <a:solidFill>
                  <a:srgbClr val="002060"/>
                </a:solidFill>
              </a:rPr>
              <a:t>Stabilirea legăturilor </a:t>
            </a:r>
            <a:r>
              <a:rPr lang="it-IT" sz="2400" dirty="0">
                <a:solidFill>
                  <a:srgbClr val="002060"/>
                </a:solidFill>
              </a:rPr>
              <a:t>cu Școlile Speciale sau Instituțiile de tip familial</a:t>
            </a:r>
            <a:endParaRPr lang="ro-RO" sz="2400" dirty="0">
              <a:solidFill>
                <a:srgbClr val="002060"/>
              </a:solidFill>
            </a:endParaRPr>
          </a:p>
          <a:p>
            <a:r>
              <a:rPr lang="it-IT" sz="2400" dirty="0">
                <a:solidFill>
                  <a:srgbClr val="002060"/>
                </a:solidFill>
              </a:rPr>
              <a:t>	Contactarea altor coordonatori din astfel de instituții</a:t>
            </a:r>
            <a:endParaRPr lang="ro-RO" sz="2400" dirty="0">
              <a:solidFill>
                <a:srgbClr val="002060"/>
              </a:solidFill>
            </a:endParaRPr>
          </a:p>
          <a:p>
            <a:r>
              <a:rPr lang="it-IT" sz="2400" dirty="0">
                <a:solidFill>
                  <a:srgbClr val="002060"/>
                </a:solidFill>
              </a:rPr>
              <a:t>Organizarea, coordonarea și dezvoltarea </a:t>
            </a:r>
            <a:r>
              <a:rPr lang="it-IT" sz="2400" b="1" dirty="0">
                <a:solidFill>
                  <a:srgbClr val="002060"/>
                </a:solidFill>
              </a:rPr>
              <a:t>Planului și Programului de Acțiuni Comunitare </a:t>
            </a:r>
            <a:r>
              <a:rPr lang="it-IT" sz="2400" dirty="0">
                <a:solidFill>
                  <a:srgbClr val="002060"/>
                </a:solidFill>
              </a:rPr>
              <a:t>pentru liceul</a:t>
            </a:r>
            <a:r>
              <a:rPr lang="ro-RO" sz="2400" dirty="0">
                <a:solidFill>
                  <a:srgbClr val="002060"/>
                </a:solidFill>
              </a:rPr>
              <a:t>/școala</a:t>
            </a:r>
            <a:r>
              <a:rPr lang="it-IT" sz="2400" dirty="0">
                <a:solidFill>
                  <a:srgbClr val="002060"/>
                </a:solidFill>
              </a:rPr>
              <a:t> dumneavoastră</a:t>
            </a:r>
            <a:br>
              <a:rPr lang="it-IT" sz="2400" dirty="0">
                <a:solidFill>
                  <a:srgbClr val="002060"/>
                </a:solidFill>
              </a:rPr>
            </a:br>
            <a:br>
              <a:rPr lang="it-IT" sz="2400" dirty="0">
                <a:solidFill>
                  <a:srgbClr val="002060"/>
                </a:solidFill>
              </a:rPr>
            </a:br>
            <a:endParaRPr lang="ro-RO" sz="2400" dirty="0"/>
          </a:p>
        </p:txBody>
      </p:sp>
    </p:spTree>
    <p:extLst>
      <p:ext uri="{BB962C8B-B14F-4D97-AF65-F5344CB8AC3E}">
        <p14:creationId xmlns:p14="http://schemas.microsoft.com/office/powerpoint/2010/main" val="352494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10221685"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F: RECRUTARE ȘI PREGĂTIRE</a:t>
            </a: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33E57A2A-C8E1-259C-5696-81337B928206}"/>
              </a:ext>
            </a:extLst>
          </p:cNvPr>
          <p:cNvSpPr>
            <a:spLocks noGrp="1"/>
          </p:cNvSpPr>
          <p:nvPr>
            <p:ph idx="1"/>
          </p:nvPr>
        </p:nvSpPr>
        <p:spPr>
          <a:xfrm>
            <a:off x="1892526" y="2598005"/>
            <a:ext cx="8915400" cy="3777622"/>
          </a:xfrm>
        </p:spPr>
        <p:txBody>
          <a:bodyPr>
            <a:noAutofit/>
          </a:bodyPr>
          <a:lstStyle/>
          <a:p>
            <a:pPr marL="0" indent="0">
              <a:buNone/>
            </a:pPr>
            <a:r>
              <a:rPr lang="ro-RO" sz="2400" b="1" dirty="0">
                <a:solidFill>
                  <a:srgbClr val="002060"/>
                </a:solidFill>
              </a:rPr>
              <a:t>Când și cum </a:t>
            </a:r>
            <a:r>
              <a:rPr lang="pt-BR" sz="2400" b="1" dirty="0">
                <a:solidFill>
                  <a:srgbClr val="002060"/>
                </a:solidFill>
              </a:rPr>
              <a:t>CUM recrutez elevii din liceul meu</a:t>
            </a:r>
            <a:r>
              <a:rPr lang="ro-RO" sz="2400" b="1" dirty="0">
                <a:solidFill>
                  <a:srgbClr val="002060"/>
                </a:solidFill>
              </a:rPr>
              <a:t>/școala mea</a:t>
            </a:r>
            <a:r>
              <a:rPr lang="pt-BR" sz="2400" b="1" dirty="0">
                <a:solidFill>
                  <a:srgbClr val="002060"/>
                </a:solidFill>
              </a:rPr>
              <a:t>?</a:t>
            </a:r>
          </a:p>
          <a:p>
            <a:r>
              <a:rPr lang="pt-BR" sz="2400" dirty="0">
                <a:solidFill>
                  <a:srgbClr val="002060"/>
                </a:solidFill>
              </a:rPr>
              <a:t>la începutul anului școlar în </a:t>
            </a:r>
            <a:r>
              <a:rPr lang="pt-BR" sz="2400" b="1" dirty="0">
                <a:solidFill>
                  <a:srgbClr val="002060"/>
                </a:solidFill>
              </a:rPr>
              <a:t>septembrie</a:t>
            </a:r>
          </a:p>
          <a:p>
            <a:pPr algn="just"/>
            <a:r>
              <a:rPr lang="ro-RO" sz="2400" b="1" dirty="0">
                <a:solidFill>
                  <a:srgbClr val="002060"/>
                </a:solidFill>
              </a:rPr>
              <a:t>prezentarea acțiunii comunitare </a:t>
            </a:r>
            <a:r>
              <a:rPr lang="ro-RO" sz="2400" dirty="0">
                <a:solidFill>
                  <a:srgbClr val="002060"/>
                </a:solidFill>
              </a:rPr>
              <a:t>și </a:t>
            </a:r>
            <a:r>
              <a:rPr lang="ro-RO" sz="2400" b="1" dirty="0">
                <a:solidFill>
                  <a:srgbClr val="002060"/>
                </a:solidFill>
              </a:rPr>
              <a:t>completarea </a:t>
            </a:r>
            <a:r>
              <a:rPr lang="pt-BR" sz="2400" b="1" dirty="0">
                <a:solidFill>
                  <a:srgbClr val="002060"/>
                </a:solidFill>
              </a:rPr>
              <a:t>formular</a:t>
            </a:r>
            <a:r>
              <a:rPr lang="ro-RO" sz="2400" b="1" dirty="0">
                <a:solidFill>
                  <a:srgbClr val="002060"/>
                </a:solidFill>
              </a:rPr>
              <a:t>ului</a:t>
            </a:r>
            <a:r>
              <a:rPr lang="pt-BR" sz="2400" b="1" dirty="0">
                <a:solidFill>
                  <a:srgbClr val="002060"/>
                </a:solidFill>
              </a:rPr>
              <a:t> de cerere de recrutare pentru</a:t>
            </a:r>
            <a:r>
              <a:rPr lang="ro-RO" sz="2400" b="1" dirty="0">
                <a:solidFill>
                  <a:srgbClr val="002060"/>
                </a:solidFill>
              </a:rPr>
              <a:t> </a:t>
            </a:r>
            <a:r>
              <a:rPr lang="pt-BR" sz="2400" b="1" dirty="0">
                <a:solidFill>
                  <a:srgbClr val="002060"/>
                </a:solidFill>
              </a:rPr>
              <a:t>voluntarii </a:t>
            </a:r>
            <a:r>
              <a:rPr lang="pt-BR" sz="2400" dirty="0">
                <a:solidFill>
                  <a:srgbClr val="002060"/>
                </a:solidFill>
              </a:rPr>
              <a:t>acțiunii comunitare</a:t>
            </a:r>
            <a:endParaRPr lang="ro-RO" sz="2400" dirty="0">
              <a:solidFill>
                <a:srgbClr val="002060"/>
              </a:solidFill>
            </a:endParaRPr>
          </a:p>
          <a:p>
            <a:pPr algn="just"/>
            <a:r>
              <a:rPr lang="ro-RO" sz="2400" dirty="0">
                <a:solidFill>
                  <a:srgbClr val="002060"/>
                </a:solidFill>
              </a:rPr>
              <a:t>p</a:t>
            </a:r>
            <a:r>
              <a:rPr lang="it-IT" sz="2400" dirty="0">
                <a:solidFill>
                  <a:srgbClr val="002060"/>
                </a:solidFill>
              </a:rPr>
              <a:t>regătirea noilor voluntari ai Acțiunii Comunitare </a:t>
            </a:r>
            <a:endParaRPr lang="ro-RO" sz="2400" dirty="0">
              <a:solidFill>
                <a:srgbClr val="002060"/>
              </a:solidFill>
            </a:endParaRPr>
          </a:p>
          <a:p>
            <a:pPr algn="just"/>
            <a:r>
              <a:rPr lang="ro-RO" sz="2400" dirty="0">
                <a:solidFill>
                  <a:srgbClr val="002060"/>
                </a:solidFill>
              </a:rPr>
              <a:t>alegerea </a:t>
            </a:r>
            <a:r>
              <a:rPr lang="ro-RO" sz="2400" b="1" dirty="0">
                <a:solidFill>
                  <a:srgbClr val="002060"/>
                </a:solidFill>
              </a:rPr>
              <a:t>coordonatorului voluntarilor</a:t>
            </a:r>
            <a:endParaRPr lang="pt-BR" sz="2400" b="1" dirty="0">
              <a:solidFill>
                <a:srgbClr val="002060"/>
              </a:solidFill>
            </a:endParaRPr>
          </a:p>
          <a:p>
            <a:endParaRPr lang="pt-BR" sz="2400" dirty="0">
              <a:solidFill>
                <a:srgbClr val="002060"/>
              </a:solidFill>
            </a:endParaRPr>
          </a:p>
        </p:txBody>
      </p:sp>
    </p:spTree>
    <p:extLst>
      <p:ext uri="{BB962C8B-B14F-4D97-AF65-F5344CB8AC3E}">
        <p14:creationId xmlns:p14="http://schemas.microsoft.com/office/powerpoint/2010/main" val="2213533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362201" y="406168"/>
            <a:ext cx="7705725" cy="536575"/>
          </a:xfrm>
        </p:spPr>
        <p:txBody>
          <a:bodyPr rtlCol="0">
            <a:normAutofit fontScale="90000"/>
          </a:bodyPr>
          <a:lstStyle/>
          <a:p>
            <a:pPr>
              <a:defRPr/>
            </a:pPr>
            <a:r>
              <a:rPr lang="ro-RO" altLang="en-US" sz="2500" b="1">
                <a:solidFill>
                  <a:srgbClr val="CC0000"/>
                </a:solidFill>
                <a:latin typeface="Century Gothic" panose="020B0502020202020204" pitchFamily="34" charset="0"/>
              </a:rPr>
              <a:t>STRATEGIA NAȚIONALĂ DE ACȚIUNE COMUNITARĂ</a:t>
            </a:r>
            <a:endParaRPr lang="en-US" altLang="en-US" sz="2500">
              <a:latin typeface="Century Gothic" panose="020B0502020202020204" pitchFamily="34" charset="0"/>
            </a:endParaRPr>
          </a:p>
        </p:txBody>
      </p:sp>
      <p:sp>
        <p:nvSpPr>
          <p:cNvPr id="8195" name="Rectangle 3"/>
          <p:cNvSpPr>
            <a:spLocks noGrp="1" noChangeArrowheads="1"/>
          </p:cNvSpPr>
          <p:nvPr>
            <p:ph idx="1"/>
          </p:nvPr>
        </p:nvSpPr>
        <p:spPr>
          <a:xfrm>
            <a:off x="1896611" y="875951"/>
            <a:ext cx="9000688" cy="5362575"/>
          </a:xfrm>
        </p:spPr>
        <p:txBody>
          <a:bodyPr rtlCol="0">
            <a:noAutofit/>
          </a:bodyPr>
          <a:lstStyle/>
          <a:p>
            <a:pPr algn="just">
              <a:lnSpc>
                <a:spcPct val="130000"/>
              </a:lnSpc>
              <a:buNone/>
              <a:defRPr/>
            </a:pPr>
            <a:r>
              <a:rPr lang="ro-RO" altLang="en-US" sz="1600" b="1" dirty="0">
                <a:solidFill>
                  <a:srgbClr val="002060"/>
                </a:solidFill>
              </a:rPr>
              <a:t>Documente coordonator voluntari SNAC</a:t>
            </a:r>
          </a:p>
          <a:p>
            <a:pPr algn="just">
              <a:buFont typeface="Arial" pitchFamily="34" charset="0"/>
              <a:buChar char="•"/>
              <a:defRPr/>
            </a:pPr>
            <a:r>
              <a:rPr lang="ro-RO" altLang="en-US" sz="1600" b="1" dirty="0">
                <a:solidFill>
                  <a:srgbClr val="002060"/>
                </a:solidFill>
              </a:rPr>
              <a:t>Listă elevi voluntari/beneficiari</a:t>
            </a:r>
            <a:r>
              <a:rPr lang="ro-RO" altLang="en-US" sz="1600" dirty="0">
                <a:solidFill>
                  <a:srgbClr val="002060"/>
                </a:solidFill>
              </a:rPr>
              <a:t>, cu date personale;</a:t>
            </a:r>
          </a:p>
          <a:p>
            <a:pPr algn="just">
              <a:buFont typeface="Arial" pitchFamily="34" charset="0"/>
              <a:buChar char="•"/>
              <a:defRPr/>
            </a:pPr>
            <a:r>
              <a:rPr lang="ro-RO" altLang="en-US" sz="1600" b="1" dirty="0">
                <a:solidFill>
                  <a:srgbClr val="002060"/>
                </a:solidFill>
              </a:rPr>
              <a:t>Calendar anual al activităților</a:t>
            </a:r>
            <a:r>
              <a:rPr lang="ro-RO" altLang="en-US" sz="1600" dirty="0">
                <a:solidFill>
                  <a:srgbClr val="002060"/>
                </a:solidFill>
              </a:rPr>
              <a:t>, stabilit cu echipa de voluntari și cu beneficiarii (pentru efecte reale asupra tuturor celor implicați, este necesară o întâlnire pe săptămână);</a:t>
            </a:r>
          </a:p>
          <a:p>
            <a:pPr algn="just">
              <a:buFont typeface="Arial" pitchFamily="34" charset="0"/>
              <a:buChar char="•"/>
              <a:defRPr/>
            </a:pPr>
            <a:r>
              <a:rPr lang="ro-RO" altLang="en-US" sz="1600" b="1" dirty="0">
                <a:solidFill>
                  <a:srgbClr val="002060"/>
                </a:solidFill>
              </a:rPr>
              <a:t>Acord de parteneriat </a:t>
            </a:r>
            <a:r>
              <a:rPr lang="ro-RO" altLang="en-US" sz="1600" dirty="0">
                <a:solidFill>
                  <a:srgbClr val="002060"/>
                </a:solidFill>
              </a:rPr>
              <a:t>între instituții (dacă este cazul);</a:t>
            </a:r>
          </a:p>
          <a:p>
            <a:pPr algn="just">
              <a:buFont typeface="Arial" pitchFamily="34" charset="0"/>
              <a:buChar char="•"/>
              <a:defRPr/>
            </a:pPr>
            <a:r>
              <a:rPr lang="ro-RO" altLang="en-US" sz="1600" b="1" dirty="0">
                <a:solidFill>
                  <a:srgbClr val="002060"/>
                </a:solidFill>
              </a:rPr>
              <a:t>Decizia </a:t>
            </a:r>
            <a:r>
              <a:rPr lang="ro-RO" altLang="en-US" sz="1600" dirty="0">
                <a:solidFill>
                  <a:srgbClr val="002060"/>
                </a:solidFill>
              </a:rPr>
              <a:t>de numire semnată de directorul unității de învățământ;</a:t>
            </a:r>
          </a:p>
          <a:p>
            <a:pPr algn="just">
              <a:buFont typeface="Arial" pitchFamily="34" charset="0"/>
              <a:buChar char="•"/>
              <a:defRPr/>
            </a:pPr>
            <a:r>
              <a:rPr lang="ro-RO" altLang="en-US" sz="1600" b="1" dirty="0">
                <a:solidFill>
                  <a:srgbClr val="002060"/>
                </a:solidFill>
              </a:rPr>
              <a:t>Planuri de activități</a:t>
            </a:r>
            <a:r>
              <a:rPr lang="ro-RO" altLang="en-US" sz="1600" dirty="0">
                <a:solidFill>
                  <a:srgbClr val="002060"/>
                </a:solidFill>
              </a:rPr>
              <a:t>;</a:t>
            </a:r>
          </a:p>
          <a:p>
            <a:pPr algn="just">
              <a:buFont typeface="Arial" pitchFamily="34" charset="0"/>
              <a:buChar char="•"/>
              <a:defRPr/>
            </a:pPr>
            <a:r>
              <a:rPr lang="ro-RO" altLang="en-US" sz="1600" dirty="0">
                <a:solidFill>
                  <a:srgbClr val="002060"/>
                </a:solidFill>
              </a:rPr>
              <a:t>Formulare de evaluare, pentru fiecare tip de activitate și </a:t>
            </a:r>
            <a:r>
              <a:rPr lang="ro-RO" altLang="en-US" sz="1600" dirty="0" err="1">
                <a:solidFill>
                  <a:srgbClr val="002060"/>
                </a:solidFill>
              </a:rPr>
              <a:t>sumative</a:t>
            </a:r>
            <a:r>
              <a:rPr lang="ro-RO" altLang="en-US" sz="1600" dirty="0">
                <a:solidFill>
                  <a:srgbClr val="002060"/>
                </a:solidFill>
              </a:rPr>
              <a:t> (anuale);</a:t>
            </a:r>
          </a:p>
          <a:p>
            <a:pPr algn="just">
              <a:buFont typeface="Arial" pitchFamily="34" charset="0"/>
              <a:buChar char="•"/>
              <a:defRPr/>
            </a:pPr>
            <a:r>
              <a:rPr lang="ro-RO" altLang="en-US" sz="1600" dirty="0">
                <a:solidFill>
                  <a:srgbClr val="002060"/>
                </a:solidFill>
              </a:rPr>
              <a:t>Ghidul coordonatorului și Ghidul voluntarului;</a:t>
            </a:r>
          </a:p>
          <a:p>
            <a:pPr algn="just">
              <a:buFont typeface="Arial" pitchFamily="34" charset="0"/>
              <a:buChar char="•"/>
              <a:defRPr/>
            </a:pPr>
            <a:r>
              <a:rPr lang="ro-RO" altLang="en-US" sz="1600" b="1" dirty="0">
                <a:solidFill>
                  <a:srgbClr val="002060"/>
                </a:solidFill>
              </a:rPr>
              <a:t>Planificarea întâlnirilor </a:t>
            </a:r>
            <a:r>
              <a:rPr lang="ro-RO" altLang="en-US" sz="1600" dirty="0">
                <a:solidFill>
                  <a:srgbClr val="002060"/>
                </a:solidFill>
              </a:rPr>
              <a:t>cu elevii voluntari (această planificare va cuprinde tema, scenariul, exercițiile și aplicațiile fiecărei întâlniri);</a:t>
            </a:r>
          </a:p>
          <a:p>
            <a:pPr algn="just">
              <a:buFont typeface="Arial" pitchFamily="34" charset="0"/>
              <a:buChar char="•"/>
              <a:defRPr/>
            </a:pPr>
            <a:r>
              <a:rPr lang="ro-RO" altLang="en-US" sz="1600" b="1" dirty="0">
                <a:solidFill>
                  <a:srgbClr val="002060"/>
                </a:solidFill>
              </a:rPr>
              <a:t>Rapoarte anuale </a:t>
            </a:r>
            <a:r>
              <a:rPr lang="ro-RO" altLang="en-US" sz="1600" dirty="0">
                <a:solidFill>
                  <a:srgbClr val="002060"/>
                </a:solidFill>
              </a:rPr>
              <a:t>(conform machetei);</a:t>
            </a:r>
          </a:p>
          <a:p>
            <a:pPr algn="just">
              <a:buFont typeface="Arial" pitchFamily="34" charset="0"/>
              <a:buChar char="•"/>
              <a:defRPr/>
            </a:pPr>
            <a:r>
              <a:rPr lang="ro-RO" altLang="en-US" sz="1600" dirty="0">
                <a:solidFill>
                  <a:srgbClr val="002060"/>
                </a:solidFill>
              </a:rPr>
              <a:t>Modele de certificate de voluntariat;</a:t>
            </a:r>
          </a:p>
          <a:p>
            <a:pPr algn="just">
              <a:buFont typeface="Arial" pitchFamily="34" charset="0"/>
              <a:buChar char="•"/>
              <a:defRPr/>
            </a:pPr>
            <a:r>
              <a:rPr lang="ro-RO" altLang="en-US" sz="1600" b="1" dirty="0">
                <a:solidFill>
                  <a:srgbClr val="002060"/>
                </a:solidFill>
              </a:rPr>
              <a:t>Alte documente</a:t>
            </a:r>
            <a:r>
              <a:rPr lang="ro-RO" altLang="en-US" sz="1600" dirty="0">
                <a:solidFill>
                  <a:srgbClr val="002060"/>
                </a:solidFill>
              </a:rPr>
              <a:t>: scrisori de sponsorizare, anunțuri pentru voluntari, materiale promoționale, procese verbale, liste prezență etc.  </a:t>
            </a:r>
          </a:p>
          <a:p>
            <a:pPr algn="just">
              <a:buFont typeface="Arial" pitchFamily="34" charset="0"/>
              <a:buChar char="•"/>
              <a:defRPr/>
            </a:pPr>
            <a:r>
              <a:rPr lang="ro-RO" altLang="en-US" sz="1600" dirty="0">
                <a:solidFill>
                  <a:srgbClr val="002060"/>
                </a:solidFill>
              </a:rPr>
              <a:t>Fotografii, filme etc.</a:t>
            </a:r>
            <a:endParaRPr lang="en-US" altLang="en-US" sz="1600" dirty="0">
              <a:solidFill>
                <a:srgbClr val="002060"/>
              </a:solidFill>
            </a:endParaRPr>
          </a:p>
          <a:p>
            <a:pPr algn="just">
              <a:lnSpc>
                <a:spcPct val="130000"/>
              </a:lnSpc>
              <a:buFont typeface="Arial" pitchFamily="34" charset="0"/>
              <a:buChar char="•"/>
              <a:defRPr/>
            </a:pPr>
            <a:endParaRPr lang="en-US" altLang="en-US" sz="1600" dirty="0">
              <a:effectLst>
                <a:outerShdw blurRad="38100" dist="38100" dir="2700000" algn="tl">
                  <a:srgbClr val="C0C0C0"/>
                </a:outerShdw>
              </a:effectLst>
              <a:latin typeface="Century Gothic" panose="020B0502020202020204" pitchFamily="34" charset="0"/>
            </a:endParaRPr>
          </a:p>
          <a:p>
            <a:pPr algn="just">
              <a:lnSpc>
                <a:spcPct val="130000"/>
              </a:lnSpc>
              <a:buNone/>
              <a:defRPr/>
            </a:pPr>
            <a:endParaRPr lang="it-IT" altLang="en-US" sz="1600" b="1" dirty="0">
              <a:latin typeface="Century Gothic" panose="020B0502020202020204" pitchFamily="34" charset="0"/>
            </a:endParaRPr>
          </a:p>
          <a:p>
            <a:pPr algn="just">
              <a:lnSpc>
                <a:spcPct val="60000"/>
              </a:lnSpc>
              <a:buNone/>
              <a:defRPr/>
            </a:pPr>
            <a:endParaRPr lang="en-US" altLang="en-US" sz="1600" b="1" dirty="0">
              <a:latin typeface="Century Gothic" panose="020B0502020202020204" pitchFamily="34" charset="0"/>
            </a:endParaRPr>
          </a:p>
          <a:p>
            <a:pPr algn="just">
              <a:lnSpc>
                <a:spcPct val="60000"/>
              </a:lnSpc>
              <a:buFont typeface="Arial" pitchFamily="34" charset="0"/>
              <a:buChar char="•"/>
              <a:defRPr/>
            </a:pPr>
            <a:endParaRPr lang="en-US" altLang="en-US" sz="1600" dirty="0">
              <a:latin typeface="Century Gothic" panose="020B0502020202020204" pitchFamily="34" charset="0"/>
            </a:endParaRPr>
          </a:p>
          <a:p>
            <a:pPr algn="just">
              <a:lnSpc>
                <a:spcPct val="60000"/>
              </a:lnSpc>
              <a:buFont typeface="Arial" pitchFamily="34" charset="0"/>
              <a:buChar char="•"/>
              <a:defRPr/>
            </a:pPr>
            <a:endParaRPr lang="en-US" altLang="en-US" sz="1600" dirty="0">
              <a:latin typeface="Century Gothic" panose="020B0502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a:extLst>
              <a:ext uri="{FF2B5EF4-FFF2-40B4-BE49-F238E27FC236}">
                <a16:creationId xmlns:a16="http://schemas.microsoft.com/office/drawing/2014/main" id="{4626E8DD-F556-DE49-3C55-649F108F6BB9}"/>
              </a:ext>
            </a:extLst>
          </p:cNvPr>
          <p:cNvSpPr txBox="1">
            <a:spLocks noGrp="1"/>
          </p:cNvSpPr>
          <p:nvPr>
            <p:ph type="ctrTitle"/>
          </p:nvPr>
        </p:nvSpPr>
        <p:spPr>
          <a:xfrm>
            <a:off x="2132013" y="2100697"/>
            <a:ext cx="8915400" cy="3416320"/>
          </a:xfrm>
          <a:prstGeom prst="rect">
            <a:avLst/>
          </a:prstGeom>
          <a:noFill/>
        </p:spPr>
        <p:txBody>
          <a:bodyPr wrap="square">
            <a:spAutoFit/>
          </a:bodyPr>
          <a:lstStyle/>
          <a:p>
            <a:r>
              <a:rPr lang="ro-RO" b="1" i="1" dirty="0">
                <a:solidFill>
                  <a:srgbClr val="FF0000"/>
                </a:solidFill>
              </a:rPr>
              <a:t>Motto: Spune-mi și voi uita, arată-mi și poate îmi voi aminti, implică-mă și voi înțelege!</a:t>
            </a:r>
          </a:p>
        </p:txBody>
      </p:sp>
    </p:spTree>
    <p:extLst>
      <p:ext uri="{BB962C8B-B14F-4D97-AF65-F5344CB8AC3E}">
        <p14:creationId xmlns:p14="http://schemas.microsoft.com/office/powerpoint/2010/main" val="2967435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10221685"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G: GHID DE LUCRU</a:t>
            </a: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33E57A2A-C8E1-259C-5696-81337B928206}"/>
              </a:ext>
            </a:extLst>
          </p:cNvPr>
          <p:cNvSpPr>
            <a:spLocks noGrp="1"/>
          </p:cNvSpPr>
          <p:nvPr>
            <p:ph idx="1"/>
          </p:nvPr>
        </p:nvSpPr>
        <p:spPr>
          <a:xfrm>
            <a:off x="1892526" y="2598005"/>
            <a:ext cx="8915400" cy="3777622"/>
          </a:xfrm>
        </p:spPr>
        <p:txBody>
          <a:bodyPr>
            <a:noAutofit/>
          </a:bodyPr>
          <a:lstStyle/>
          <a:p>
            <a:r>
              <a:rPr lang="it-IT" sz="2400" dirty="0">
                <a:solidFill>
                  <a:srgbClr val="002060"/>
                </a:solidFill>
              </a:rPr>
              <a:t>Indicații în abordarea copiilor cu dizabilități</a:t>
            </a:r>
            <a:r>
              <a:rPr lang="ro-RO" sz="2400" dirty="0">
                <a:solidFill>
                  <a:srgbClr val="002060"/>
                </a:solidFill>
              </a:rPr>
              <a:t>, probleme sociale, aflate în situații dificile</a:t>
            </a:r>
          </a:p>
          <a:p>
            <a:r>
              <a:rPr lang="it-IT" sz="2400" dirty="0">
                <a:solidFill>
                  <a:srgbClr val="002060"/>
                </a:solidFill>
              </a:rPr>
              <a:t>Indicații în abordarea persoanelor în etate</a:t>
            </a:r>
            <a:endParaRPr lang="ro-RO" sz="2400" dirty="0">
              <a:solidFill>
                <a:srgbClr val="002060"/>
              </a:solidFill>
            </a:endParaRPr>
          </a:p>
          <a:p>
            <a:pPr marL="0" indent="0">
              <a:buNone/>
            </a:pPr>
            <a:br>
              <a:rPr lang="it-IT" sz="2400" dirty="0">
                <a:solidFill>
                  <a:srgbClr val="002060"/>
                </a:solidFill>
              </a:rPr>
            </a:br>
            <a:br>
              <a:rPr lang="it-IT" sz="2400" dirty="0">
                <a:solidFill>
                  <a:srgbClr val="002060"/>
                </a:solidFill>
              </a:rPr>
            </a:br>
            <a:endParaRPr lang="ro-RO" sz="2400" dirty="0"/>
          </a:p>
        </p:txBody>
      </p:sp>
    </p:spTree>
    <p:extLst>
      <p:ext uri="{BB962C8B-B14F-4D97-AF65-F5344CB8AC3E}">
        <p14:creationId xmlns:p14="http://schemas.microsoft.com/office/powerpoint/2010/main" val="2191442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9" y="634773"/>
            <a:ext cx="10221685"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H: VIZITA PRELIMINARĂ</a:t>
            </a: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33E57A2A-C8E1-259C-5696-81337B928206}"/>
              </a:ext>
            </a:extLst>
          </p:cNvPr>
          <p:cNvSpPr>
            <a:spLocks noGrp="1"/>
          </p:cNvSpPr>
          <p:nvPr>
            <p:ph idx="1"/>
          </p:nvPr>
        </p:nvSpPr>
        <p:spPr>
          <a:xfrm>
            <a:off x="1654629" y="2598005"/>
            <a:ext cx="9153297" cy="3777622"/>
          </a:xfrm>
        </p:spPr>
        <p:txBody>
          <a:bodyPr>
            <a:noAutofit/>
          </a:bodyPr>
          <a:lstStyle/>
          <a:p>
            <a:pPr marL="0" indent="0">
              <a:buNone/>
            </a:pPr>
            <a:r>
              <a:rPr lang="ro-RO" sz="2400" b="1" dirty="0">
                <a:solidFill>
                  <a:srgbClr val="002060"/>
                </a:solidFill>
              </a:rPr>
              <a:t>Vizita preliminară- stabilirea</a:t>
            </a:r>
            <a:r>
              <a:rPr lang="it-IT" sz="2400" b="1" dirty="0">
                <a:solidFill>
                  <a:srgbClr val="002060"/>
                </a:solidFill>
              </a:rPr>
              <a:t> legătur</a:t>
            </a:r>
            <a:r>
              <a:rPr lang="ro-RO" sz="2400" b="1" dirty="0">
                <a:solidFill>
                  <a:srgbClr val="002060"/>
                </a:solidFill>
              </a:rPr>
              <a:t>ii</a:t>
            </a:r>
            <a:r>
              <a:rPr lang="it-IT" sz="2400" b="1" dirty="0">
                <a:solidFill>
                  <a:srgbClr val="002060"/>
                </a:solidFill>
              </a:rPr>
              <a:t> între voluntari și copiii </a:t>
            </a:r>
            <a:r>
              <a:rPr lang="ro-RO" sz="2400" b="1" dirty="0">
                <a:solidFill>
                  <a:srgbClr val="002060"/>
                </a:solidFill>
              </a:rPr>
              <a:t>cu </a:t>
            </a:r>
            <a:r>
              <a:rPr lang="it-IT" sz="2400" b="1" dirty="0">
                <a:solidFill>
                  <a:srgbClr val="002060"/>
                </a:solidFill>
              </a:rPr>
              <a:t>dizabilități </a:t>
            </a:r>
            <a:br>
              <a:rPr lang="it-IT" sz="2400" dirty="0">
                <a:solidFill>
                  <a:srgbClr val="002060"/>
                </a:solidFill>
              </a:rPr>
            </a:br>
            <a:br>
              <a:rPr lang="it-IT" sz="2400" dirty="0">
                <a:solidFill>
                  <a:srgbClr val="002060"/>
                </a:solidFill>
              </a:rPr>
            </a:br>
            <a:r>
              <a:rPr lang="it-IT" sz="2400" dirty="0">
                <a:solidFill>
                  <a:srgbClr val="002060"/>
                </a:solidFill>
              </a:rPr>
              <a:t>Vizita se împarte </a:t>
            </a:r>
            <a:r>
              <a:rPr lang="ro-RO" sz="2400" b="1" dirty="0">
                <a:solidFill>
                  <a:srgbClr val="002060"/>
                </a:solidFill>
              </a:rPr>
              <a:t>î</a:t>
            </a:r>
            <a:r>
              <a:rPr lang="it-IT" sz="2400" b="1" dirty="0">
                <a:solidFill>
                  <a:srgbClr val="002060"/>
                </a:solidFill>
              </a:rPr>
              <a:t>n 4 părți</a:t>
            </a:r>
            <a:r>
              <a:rPr lang="it-IT" sz="2400" dirty="0">
                <a:solidFill>
                  <a:srgbClr val="002060"/>
                </a:solidFill>
              </a:rPr>
              <a:t>: o scurtă introducere, o parte în care fiecare face cunoștință cu celălalt, un tur al școlii cu diferite </a:t>
            </a:r>
            <a:r>
              <a:rPr lang="it-IT" sz="2400" b="1" dirty="0">
                <a:solidFill>
                  <a:srgbClr val="002060"/>
                </a:solidFill>
              </a:rPr>
              <a:t>activități spontane </a:t>
            </a:r>
            <a:r>
              <a:rPr lang="it-IT" sz="2400" dirty="0">
                <a:solidFill>
                  <a:srgbClr val="002060"/>
                </a:solidFill>
              </a:rPr>
              <a:t>(de exemplu sport) și dacă este cazul, o parte finală în care se trag concluzii</a:t>
            </a:r>
            <a:endParaRPr lang="ro-RO" sz="2400" dirty="0"/>
          </a:p>
        </p:txBody>
      </p:sp>
    </p:spTree>
    <p:extLst>
      <p:ext uri="{BB962C8B-B14F-4D97-AF65-F5344CB8AC3E}">
        <p14:creationId xmlns:p14="http://schemas.microsoft.com/office/powerpoint/2010/main" val="3002737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8" y="264659"/>
            <a:ext cx="10221685" cy="1281112"/>
          </a:xfrm>
        </p:spPr>
        <p:txBody>
          <a:bodyPr>
            <a:normAutofit fontScale="90000"/>
          </a:bodyPr>
          <a:lstStyle/>
          <a:p>
            <a:r>
              <a:rPr lang="ro-RO" b="1" dirty="0">
                <a:solidFill>
                  <a:srgbClr val="002060"/>
                </a:solidFill>
              </a:rPr>
              <a:t>Manualul coordonatorului SNAC                        </a:t>
            </a:r>
            <a:r>
              <a:rPr lang="it-IT" b="1" dirty="0">
                <a:solidFill>
                  <a:srgbClr val="002060"/>
                </a:solidFill>
              </a:rPr>
              <a:t>Secțiunea I: PLANURI DE ACȚIUNE ȘI PLANIFICAREA ACTIVITĂȚILOR</a:t>
            </a: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33E57A2A-C8E1-259C-5696-81337B928206}"/>
              </a:ext>
            </a:extLst>
          </p:cNvPr>
          <p:cNvSpPr>
            <a:spLocks noGrp="1"/>
          </p:cNvSpPr>
          <p:nvPr>
            <p:ph idx="1"/>
          </p:nvPr>
        </p:nvSpPr>
        <p:spPr>
          <a:xfrm>
            <a:off x="1654628" y="1850572"/>
            <a:ext cx="10221685" cy="4274684"/>
          </a:xfrm>
        </p:spPr>
        <p:txBody>
          <a:bodyPr>
            <a:noAutofit/>
          </a:bodyPr>
          <a:lstStyle/>
          <a:p>
            <a:pPr marL="0" indent="0">
              <a:buNone/>
            </a:pPr>
            <a:r>
              <a:rPr lang="ro-RO" sz="2000" b="1" dirty="0">
                <a:solidFill>
                  <a:srgbClr val="002060"/>
                </a:solidFill>
              </a:rPr>
              <a:t>P</a:t>
            </a:r>
            <a:r>
              <a:rPr lang="it-IT" sz="2000" b="1" dirty="0">
                <a:solidFill>
                  <a:srgbClr val="002060"/>
                </a:solidFill>
              </a:rPr>
              <a:t>lanificare detaliată este esențială pentru ca voluntarii și copiii să poată să-și clădească relații</a:t>
            </a:r>
            <a:r>
              <a:rPr lang="ro-RO" sz="2000" b="1" dirty="0">
                <a:solidFill>
                  <a:srgbClr val="002060"/>
                </a:solidFill>
              </a:rPr>
              <a:t>le</a:t>
            </a:r>
            <a:r>
              <a:rPr lang="it-IT" sz="2000" b="1" dirty="0">
                <a:solidFill>
                  <a:srgbClr val="002060"/>
                </a:solidFill>
              </a:rPr>
              <a:t> reciproce pozitive săptămână de săptămână.</a:t>
            </a:r>
            <a:br>
              <a:rPr lang="it-IT" sz="2400" dirty="0">
                <a:solidFill>
                  <a:srgbClr val="002060"/>
                </a:solidFill>
              </a:rPr>
            </a:br>
            <a:r>
              <a:rPr lang="ro-RO" sz="2400" dirty="0">
                <a:solidFill>
                  <a:srgbClr val="002060"/>
                </a:solidFill>
              </a:rPr>
              <a:t>Activități/Documente:</a:t>
            </a:r>
            <a:br>
              <a:rPr lang="it-IT" sz="2400" dirty="0">
                <a:solidFill>
                  <a:srgbClr val="002060"/>
                </a:solidFill>
              </a:rPr>
            </a:br>
            <a:r>
              <a:rPr lang="it-IT" sz="2400" dirty="0">
                <a:solidFill>
                  <a:srgbClr val="002060"/>
                </a:solidFill>
              </a:rPr>
              <a:t>•	</a:t>
            </a:r>
            <a:r>
              <a:rPr lang="it-IT" sz="2000" dirty="0">
                <a:solidFill>
                  <a:srgbClr val="002060"/>
                </a:solidFill>
              </a:rPr>
              <a:t>Lista grupelor de copii pentru </a:t>
            </a:r>
            <a:r>
              <a:rPr lang="it-IT" sz="2000" b="1" dirty="0">
                <a:solidFill>
                  <a:srgbClr val="002060"/>
                </a:solidFill>
              </a:rPr>
              <a:t>fiecare zi de vizită</a:t>
            </a:r>
            <a:r>
              <a:rPr lang="it-IT" sz="2000" dirty="0">
                <a:solidFill>
                  <a:srgbClr val="002060"/>
                </a:solidFill>
              </a:rPr>
              <a:t>, specificând numele acestora;</a:t>
            </a:r>
          </a:p>
          <a:p>
            <a:pPr marL="0" indent="0" algn="just">
              <a:buNone/>
            </a:pPr>
            <a:r>
              <a:rPr lang="it-IT" sz="2000" dirty="0">
                <a:solidFill>
                  <a:srgbClr val="002060"/>
                </a:solidFill>
              </a:rPr>
              <a:t>•	Un Plan de Acțiune care </a:t>
            </a:r>
            <a:r>
              <a:rPr lang="it-IT" sz="2000" b="1" dirty="0">
                <a:solidFill>
                  <a:srgbClr val="002060"/>
                </a:solidFill>
              </a:rPr>
              <a:t>centralizează grupele și activitățile </a:t>
            </a:r>
            <a:r>
              <a:rPr lang="it-IT" sz="2000" dirty="0">
                <a:solidFill>
                  <a:srgbClr val="002060"/>
                </a:solidFill>
              </a:rPr>
              <a:t>precum și </a:t>
            </a:r>
            <a:r>
              <a:rPr lang="it-IT" sz="2000" b="1" dirty="0">
                <a:solidFill>
                  <a:srgbClr val="002060"/>
                </a:solidFill>
              </a:rPr>
              <a:t>ora și locul desfășurării tuturor activităților </a:t>
            </a:r>
            <a:r>
              <a:rPr lang="it-IT" sz="2000" dirty="0">
                <a:solidFill>
                  <a:srgbClr val="002060"/>
                </a:solidFill>
              </a:rPr>
              <a:t>săptămânale în care sunt implicate cele două instituții;</a:t>
            </a:r>
          </a:p>
          <a:p>
            <a:pPr marL="0" indent="0" algn="just">
              <a:buNone/>
            </a:pPr>
            <a:r>
              <a:rPr lang="it-IT" sz="2000" dirty="0">
                <a:solidFill>
                  <a:srgbClr val="002060"/>
                </a:solidFill>
              </a:rPr>
              <a:t>•	</a:t>
            </a:r>
            <a:r>
              <a:rPr lang="it-IT" sz="2000" b="1" dirty="0">
                <a:solidFill>
                  <a:srgbClr val="002060"/>
                </a:solidFill>
              </a:rPr>
              <a:t>Actualizări regulate ale acestor documente </a:t>
            </a:r>
            <a:r>
              <a:rPr lang="it-IT" sz="2000" dirty="0">
                <a:solidFill>
                  <a:srgbClr val="002060"/>
                </a:solidFill>
              </a:rPr>
              <a:t>în conformitate cu evoluția Planului de Acțiune si planificarea Evenimentelor Speciale;</a:t>
            </a:r>
          </a:p>
          <a:p>
            <a:pPr marL="0" indent="0" algn="just">
              <a:buNone/>
            </a:pPr>
            <a:r>
              <a:rPr lang="it-IT" sz="2000" dirty="0">
                <a:solidFill>
                  <a:srgbClr val="002060"/>
                </a:solidFill>
              </a:rPr>
              <a:t>•	Completarea regulată a </a:t>
            </a:r>
            <a:r>
              <a:rPr lang="it-IT" sz="2000" b="1" dirty="0">
                <a:solidFill>
                  <a:srgbClr val="002060"/>
                </a:solidFill>
              </a:rPr>
              <a:t>Jurnalului Școlar de Acțiune Comunitară;</a:t>
            </a:r>
          </a:p>
          <a:p>
            <a:pPr marL="0" indent="0" algn="just">
              <a:buNone/>
            </a:pPr>
            <a:r>
              <a:rPr lang="ro-RO" sz="2400" b="1" dirty="0"/>
              <a:t>Exemple de planuri, modele de activități, metode, exemple de bună practică</a:t>
            </a:r>
          </a:p>
        </p:txBody>
      </p:sp>
    </p:spTree>
    <p:extLst>
      <p:ext uri="{BB962C8B-B14F-4D97-AF65-F5344CB8AC3E}">
        <p14:creationId xmlns:p14="http://schemas.microsoft.com/office/powerpoint/2010/main" val="1605016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753B659-992F-0A8B-BBF2-BB589591858C}"/>
              </a:ext>
            </a:extLst>
          </p:cNvPr>
          <p:cNvSpPr>
            <a:spLocks noGrp="1"/>
          </p:cNvSpPr>
          <p:nvPr>
            <p:ph type="title"/>
          </p:nvPr>
        </p:nvSpPr>
        <p:spPr/>
        <p:txBody>
          <a:bodyPr/>
          <a:lstStyle/>
          <a:p>
            <a:pPr algn="ctr"/>
            <a:r>
              <a:rPr lang="ro-RO" dirty="0"/>
              <a:t>Plan de acțiune anuală</a:t>
            </a:r>
          </a:p>
        </p:txBody>
      </p:sp>
      <p:graphicFrame>
        <p:nvGraphicFramePr>
          <p:cNvPr id="4" name="Tabel 3">
            <a:extLst>
              <a:ext uri="{FF2B5EF4-FFF2-40B4-BE49-F238E27FC236}">
                <a16:creationId xmlns:a16="http://schemas.microsoft.com/office/drawing/2014/main" id="{FE96C29A-FF95-0D92-11E6-35E8B0FDCCB8}"/>
              </a:ext>
            </a:extLst>
          </p:cNvPr>
          <p:cNvGraphicFramePr>
            <a:graphicFrameLocks noGrp="1"/>
          </p:cNvGraphicFramePr>
          <p:nvPr>
            <p:extLst>
              <p:ext uri="{D42A27DB-BD31-4B8C-83A1-F6EECF244321}">
                <p14:modId xmlns:p14="http://schemas.microsoft.com/office/powerpoint/2010/main" val="2794875902"/>
              </p:ext>
            </p:extLst>
          </p:nvPr>
        </p:nvGraphicFramePr>
        <p:xfrm>
          <a:off x="653143" y="2449985"/>
          <a:ext cx="11179628" cy="2132900"/>
        </p:xfrm>
        <a:graphic>
          <a:graphicData uri="http://schemas.openxmlformats.org/drawingml/2006/table">
            <a:tbl>
              <a:tblPr firstRow="1" firstCol="1" lastRow="1" lastCol="1" bandRow="1" bandCol="1"/>
              <a:tblGrid>
                <a:gridCol w="1471004">
                  <a:extLst>
                    <a:ext uri="{9D8B030D-6E8A-4147-A177-3AD203B41FA5}">
                      <a16:colId xmlns:a16="http://schemas.microsoft.com/office/drawing/2014/main" val="3022444838"/>
                    </a:ext>
                  </a:extLst>
                </a:gridCol>
                <a:gridCol w="1428976">
                  <a:extLst>
                    <a:ext uri="{9D8B030D-6E8A-4147-A177-3AD203B41FA5}">
                      <a16:colId xmlns:a16="http://schemas.microsoft.com/office/drawing/2014/main" val="1101251069"/>
                    </a:ext>
                  </a:extLst>
                </a:gridCol>
                <a:gridCol w="1400956">
                  <a:extLst>
                    <a:ext uri="{9D8B030D-6E8A-4147-A177-3AD203B41FA5}">
                      <a16:colId xmlns:a16="http://schemas.microsoft.com/office/drawing/2014/main" val="3950342253"/>
                    </a:ext>
                  </a:extLst>
                </a:gridCol>
                <a:gridCol w="2509512">
                  <a:extLst>
                    <a:ext uri="{9D8B030D-6E8A-4147-A177-3AD203B41FA5}">
                      <a16:colId xmlns:a16="http://schemas.microsoft.com/office/drawing/2014/main" val="3727986045"/>
                    </a:ext>
                  </a:extLst>
                </a:gridCol>
                <a:gridCol w="1756799">
                  <a:extLst>
                    <a:ext uri="{9D8B030D-6E8A-4147-A177-3AD203B41FA5}">
                      <a16:colId xmlns:a16="http://schemas.microsoft.com/office/drawing/2014/main" val="132399869"/>
                    </a:ext>
                  </a:extLst>
                </a:gridCol>
                <a:gridCol w="1259291">
                  <a:extLst>
                    <a:ext uri="{9D8B030D-6E8A-4147-A177-3AD203B41FA5}">
                      <a16:colId xmlns:a16="http://schemas.microsoft.com/office/drawing/2014/main" val="3350355029"/>
                    </a:ext>
                  </a:extLst>
                </a:gridCol>
                <a:gridCol w="1353090">
                  <a:extLst>
                    <a:ext uri="{9D8B030D-6E8A-4147-A177-3AD203B41FA5}">
                      <a16:colId xmlns:a16="http://schemas.microsoft.com/office/drawing/2014/main" val="384731847"/>
                    </a:ext>
                  </a:extLst>
                </a:gridCol>
              </a:tblGrid>
              <a:tr h="1466588">
                <a:tc>
                  <a:txBody>
                    <a:bodyPr/>
                    <a:lstStyle/>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Domeniul activității</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Obiective specifice</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Parteneri</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Acțiuni/Activități concrete</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Timp/Durată</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Strategii de realizare</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Rezultate așteptate</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1000"/>
                        </a:spcAft>
                      </a:pPr>
                      <a:r>
                        <a:rPr lang="ro-RO" sz="20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t>
                      </a:r>
                      <a:endParaRPr lang="en-US" sz="2000" dirty="0">
                        <a:effectLst/>
                        <a:latin typeface="Century Gothic" panose="020B0502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5495208"/>
                  </a:ext>
                </a:extLst>
              </a:tr>
              <a:tr h="333156">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095754"/>
                  </a:ext>
                </a:extLst>
              </a:tr>
              <a:tr h="333156">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1000"/>
                        </a:spcAft>
                      </a:pPr>
                      <a:r>
                        <a:rPr lang="ro-RO"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641422"/>
                  </a:ext>
                </a:extLst>
              </a:tr>
            </a:tbl>
          </a:graphicData>
        </a:graphic>
      </p:graphicFrame>
    </p:spTree>
    <p:extLst>
      <p:ext uri="{BB962C8B-B14F-4D97-AF65-F5344CB8AC3E}">
        <p14:creationId xmlns:p14="http://schemas.microsoft.com/office/powerpoint/2010/main" val="1414204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ubstituent conținut 3">
            <a:extLst>
              <a:ext uri="{FF2B5EF4-FFF2-40B4-BE49-F238E27FC236}">
                <a16:creationId xmlns:a16="http://schemas.microsoft.com/office/drawing/2014/main" id="{3746C51D-1F74-5AB4-59D9-BAB3C12A1AD0}"/>
              </a:ext>
            </a:extLst>
          </p:cNvPr>
          <p:cNvGraphicFramePr>
            <a:graphicFrameLocks noGrp="1"/>
          </p:cNvGraphicFramePr>
          <p:nvPr>
            <p:ph idx="1"/>
            <p:extLst>
              <p:ext uri="{D42A27DB-BD31-4B8C-83A1-F6EECF244321}">
                <p14:modId xmlns:p14="http://schemas.microsoft.com/office/powerpoint/2010/main" val="1948911660"/>
              </p:ext>
            </p:extLst>
          </p:nvPr>
        </p:nvGraphicFramePr>
        <p:xfrm>
          <a:off x="1367406" y="536896"/>
          <a:ext cx="9991289" cy="6206995"/>
        </p:xfrm>
        <a:graphic>
          <a:graphicData uri="http://schemas.openxmlformats.org/drawingml/2006/table">
            <a:tbl>
              <a:tblPr firstRow="1" firstCol="1" bandRow="1">
                <a:tableStyleId>{5C22544A-7EE6-4342-B048-85BDC9FD1C3A}</a:tableStyleId>
              </a:tblPr>
              <a:tblGrid>
                <a:gridCol w="957812">
                  <a:extLst>
                    <a:ext uri="{9D8B030D-6E8A-4147-A177-3AD203B41FA5}">
                      <a16:colId xmlns:a16="http://schemas.microsoft.com/office/drawing/2014/main" val="4073127558"/>
                    </a:ext>
                  </a:extLst>
                </a:gridCol>
                <a:gridCol w="3038286">
                  <a:extLst>
                    <a:ext uri="{9D8B030D-6E8A-4147-A177-3AD203B41FA5}">
                      <a16:colId xmlns:a16="http://schemas.microsoft.com/office/drawing/2014/main" val="4033789495"/>
                    </a:ext>
                  </a:extLst>
                </a:gridCol>
                <a:gridCol w="1755989">
                  <a:extLst>
                    <a:ext uri="{9D8B030D-6E8A-4147-A177-3AD203B41FA5}">
                      <a16:colId xmlns:a16="http://schemas.microsoft.com/office/drawing/2014/main" val="1149958696"/>
                    </a:ext>
                  </a:extLst>
                </a:gridCol>
                <a:gridCol w="839911">
                  <a:extLst>
                    <a:ext uri="{9D8B030D-6E8A-4147-A177-3AD203B41FA5}">
                      <a16:colId xmlns:a16="http://schemas.microsoft.com/office/drawing/2014/main" val="336486277"/>
                    </a:ext>
                  </a:extLst>
                </a:gridCol>
                <a:gridCol w="3399291">
                  <a:extLst>
                    <a:ext uri="{9D8B030D-6E8A-4147-A177-3AD203B41FA5}">
                      <a16:colId xmlns:a16="http://schemas.microsoft.com/office/drawing/2014/main" val="2304262072"/>
                    </a:ext>
                  </a:extLst>
                </a:gridCol>
              </a:tblGrid>
              <a:tr h="218638">
                <a:tc gridSpan="5">
                  <a:txBody>
                    <a:bodyPr/>
                    <a:lstStyle/>
                    <a:p>
                      <a:pPr marL="0" marR="0" algn="ctr">
                        <a:lnSpc>
                          <a:spcPct val="115000"/>
                        </a:lnSpc>
                        <a:spcBef>
                          <a:spcPts val="0"/>
                        </a:spcBef>
                        <a:spcAft>
                          <a:spcPts val="0"/>
                        </a:spcAft>
                      </a:pPr>
                      <a:r>
                        <a:rPr lang="ro-RO" sz="1400" b="0">
                          <a:solidFill>
                            <a:srgbClr val="002060"/>
                          </a:solidFill>
                          <a:effectLst/>
                        </a:rPr>
                        <a:t>EXEMPLU DE PLAN DE ACȚIUNE PENTRU LICEU</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270716920"/>
                  </a:ext>
                </a:extLst>
              </a:tr>
              <a:tr h="333123">
                <a:tc>
                  <a:txBody>
                    <a:bodyPr/>
                    <a:lstStyle/>
                    <a:p>
                      <a:pPr marL="0" marR="0" algn="ctr">
                        <a:lnSpc>
                          <a:spcPct val="115000"/>
                        </a:lnSpc>
                        <a:spcBef>
                          <a:spcPts val="0"/>
                        </a:spcBef>
                        <a:spcAft>
                          <a:spcPts val="0"/>
                        </a:spcAft>
                      </a:pPr>
                      <a:r>
                        <a:rPr lang="ro-RO" sz="1400" b="0">
                          <a:solidFill>
                            <a:srgbClr val="002060"/>
                          </a:solidFill>
                          <a:effectLst/>
                        </a:rPr>
                        <a:t>ZIUA</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dirty="0">
                          <a:solidFill>
                            <a:srgbClr val="002060"/>
                          </a:solidFill>
                          <a:effectLst/>
                        </a:rPr>
                        <a:t>ACTIVITATEA</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VOLUNTARI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ORA</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ALTE DETALII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extLst>
                  <a:ext uri="{0D108BD9-81ED-4DB2-BD59-A6C34878D82A}">
                    <a16:rowId xmlns:a16="http://schemas.microsoft.com/office/drawing/2014/main" val="746893931"/>
                  </a:ext>
                </a:extLst>
              </a:tr>
              <a:tr h="1154206">
                <a:tc>
                  <a:txBody>
                    <a:bodyPr/>
                    <a:lstStyle/>
                    <a:p>
                      <a:pPr marL="71755" marR="71755" algn="ctr">
                        <a:lnSpc>
                          <a:spcPct val="115000"/>
                        </a:lnSpc>
                        <a:spcBef>
                          <a:spcPts val="0"/>
                        </a:spcBef>
                        <a:spcAft>
                          <a:spcPts val="0"/>
                        </a:spcAft>
                      </a:pPr>
                      <a:r>
                        <a:rPr lang="ro-RO" sz="1400" b="0">
                          <a:solidFill>
                            <a:srgbClr val="002060"/>
                          </a:solidFill>
                          <a:effectLst/>
                        </a:rPr>
                        <a:t>LUNI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vert="vert270"/>
                </a:tc>
                <a:tc>
                  <a:txBody>
                    <a:bodyPr/>
                    <a:lstStyle/>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Program de artă plastică</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1 oră pe săptămână</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15 voluntari</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14.00</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Locație: Școala Specială ____</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Coordonator activitate: ____</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extLst>
                  <a:ext uri="{0D108BD9-81ED-4DB2-BD59-A6C34878D82A}">
                    <a16:rowId xmlns:a16="http://schemas.microsoft.com/office/drawing/2014/main" val="2927530414"/>
                  </a:ext>
                </a:extLst>
              </a:tr>
              <a:tr h="1621990">
                <a:tc>
                  <a:txBody>
                    <a:bodyPr/>
                    <a:lstStyle/>
                    <a:p>
                      <a:pPr marL="71755" marR="71755" algn="ctr">
                        <a:lnSpc>
                          <a:spcPct val="115000"/>
                        </a:lnSpc>
                        <a:spcBef>
                          <a:spcPts val="0"/>
                        </a:spcBef>
                        <a:spcAft>
                          <a:spcPts val="0"/>
                        </a:spcAft>
                      </a:pPr>
                      <a:r>
                        <a:rPr lang="ro-RO" sz="1400" b="0">
                          <a:solidFill>
                            <a:srgbClr val="002060"/>
                          </a:solidFill>
                          <a:effectLst/>
                        </a:rPr>
                        <a:t>MARȚI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vert="vert27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Activități sportive</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Concurs în ultima săptămână</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25 voluntari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12.00</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Activități în aer liber (o dată pe săptămână)</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Întâlnire la sala de sport a liceului/ școlii generale</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extLst>
                  <a:ext uri="{0D108BD9-81ED-4DB2-BD59-A6C34878D82A}">
                    <a16:rowId xmlns:a16="http://schemas.microsoft.com/office/drawing/2014/main" val="1877512322"/>
                  </a:ext>
                </a:extLst>
              </a:tr>
              <a:tr h="1154206">
                <a:tc>
                  <a:txBody>
                    <a:bodyPr/>
                    <a:lstStyle/>
                    <a:p>
                      <a:pPr marL="71755" marR="71755" algn="ctr">
                        <a:lnSpc>
                          <a:spcPct val="115000"/>
                        </a:lnSpc>
                        <a:spcBef>
                          <a:spcPts val="0"/>
                        </a:spcBef>
                        <a:spcAft>
                          <a:spcPts val="0"/>
                        </a:spcAft>
                      </a:pPr>
                      <a:r>
                        <a:rPr lang="ro-RO" sz="1400" b="0">
                          <a:solidFill>
                            <a:srgbClr val="002060"/>
                          </a:solidFill>
                          <a:effectLst/>
                        </a:rPr>
                        <a:t>JOI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vert="vert27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Atelier de teatru</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2 grupe a câte 6 voluntari</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15.00</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Categorii de vârstă: _______</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Responsabil cu recuzita: __________________</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extLst>
                  <a:ext uri="{0D108BD9-81ED-4DB2-BD59-A6C34878D82A}">
                    <a16:rowId xmlns:a16="http://schemas.microsoft.com/office/drawing/2014/main" val="931047268"/>
                  </a:ext>
                </a:extLst>
              </a:tr>
              <a:tr h="934923">
                <a:tc>
                  <a:txBody>
                    <a:bodyPr/>
                    <a:lstStyle/>
                    <a:p>
                      <a:pPr marL="71755" marR="71755" algn="ctr">
                        <a:lnSpc>
                          <a:spcPct val="115000"/>
                        </a:lnSpc>
                        <a:spcBef>
                          <a:spcPts val="0"/>
                        </a:spcBef>
                        <a:spcAft>
                          <a:spcPts val="0"/>
                        </a:spcAft>
                      </a:pPr>
                      <a:r>
                        <a:rPr lang="ro-RO" sz="1400" b="0">
                          <a:solidFill>
                            <a:srgbClr val="002060"/>
                          </a:solidFill>
                          <a:effectLst/>
                        </a:rPr>
                        <a:t>SÂMBĂTĂ</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vert="vert27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Excursie în oraș (în parc, la piață, la malul râului)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10 voluntari</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 </a:t>
                      </a:r>
                      <a:endParaRPr lang="en-US" sz="1400" b="0">
                        <a:solidFill>
                          <a:srgbClr val="002060"/>
                        </a:solidFill>
                        <a:effectLst/>
                      </a:endParaRPr>
                    </a:p>
                    <a:p>
                      <a:pPr marL="0" marR="0" algn="ctr">
                        <a:lnSpc>
                          <a:spcPct val="115000"/>
                        </a:lnSpc>
                        <a:spcBef>
                          <a:spcPts val="0"/>
                        </a:spcBef>
                        <a:spcAft>
                          <a:spcPts val="0"/>
                        </a:spcAft>
                      </a:pPr>
                      <a:r>
                        <a:rPr lang="ro-RO" sz="1400" b="0">
                          <a:solidFill>
                            <a:srgbClr val="002060"/>
                          </a:solidFill>
                          <a:effectLst/>
                        </a:rPr>
                        <a:t>10.00</a:t>
                      </a:r>
                      <a:endParaRPr lang="en-US" sz="1400" b="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a:txBody>
                    <a:bodyPr/>
                    <a:lstStyle/>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 </a:t>
                      </a:r>
                      <a:endParaRPr lang="en-US" sz="1400" b="0" dirty="0">
                        <a:solidFill>
                          <a:srgbClr val="002060"/>
                        </a:solidFill>
                        <a:effectLst/>
                      </a:endParaRPr>
                    </a:p>
                    <a:p>
                      <a:pPr marL="0" marR="0" algn="ctr">
                        <a:lnSpc>
                          <a:spcPct val="115000"/>
                        </a:lnSpc>
                        <a:spcBef>
                          <a:spcPts val="0"/>
                        </a:spcBef>
                        <a:spcAft>
                          <a:spcPts val="0"/>
                        </a:spcAft>
                      </a:pPr>
                      <a:r>
                        <a:rPr lang="ro-RO" sz="1400" b="0" dirty="0">
                          <a:solidFill>
                            <a:srgbClr val="002060"/>
                          </a:solidFill>
                          <a:effectLst/>
                        </a:rPr>
                        <a:t>Punct de întâlnire: ________</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extLst>
                  <a:ext uri="{0D108BD9-81ED-4DB2-BD59-A6C34878D82A}">
                    <a16:rowId xmlns:a16="http://schemas.microsoft.com/office/drawing/2014/main" val="1879744279"/>
                  </a:ext>
                </a:extLst>
              </a:tr>
              <a:tr h="555874">
                <a:tc gridSpan="5">
                  <a:txBody>
                    <a:bodyPr/>
                    <a:lstStyle/>
                    <a:p>
                      <a:pPr marL="0" marR="0">
                        <a:lnSpc>
                          <a:spcPct val="115000"/>
                        </a:lnSpc>
                        <a:spcBef>
                          <a:spcPts val="0"/>
                        </a:spcBef>
                        <a:spcAft>
                          <a:spcPts val="0"/>
                        </a:spcAft>
                      </a:pPr>
                      <a:r>
                        <a:rPr lang="ro-RO" sz="1400" b="0" dirty="0">
                          <a:solidFill>
                            <a:srgbClr val="002060"/>
                          </a:solidFill>
                          <a:effectLst/>
                        </a:rPr>
                        <a:t>Eveniment special: vineri – sâmbătă (orele _______), la Primărie, expoziție cu lucrările copiilor realizate în cadrul programului de artă plastică. Copiii și voluntarii vor fi prezenți la vernisaj.</a:t>
                      </a:r>
                      <a:endParaRPr lang="en-US" sz="1400" b="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903" marR="44903" marT="0" marB="0"/>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3033916537"/>
                  </a:ext>
                </a:extLst>
              </a:tr>
            </a:tbl>
          </a:graphicData>
        </a:graphic>
      </p:graphicFrame>
    </p:spTree>
    <p:extLst>
      <p:ext uri="{BB962C8B-B14F-4D97-AF65-F5344CB8AC3E}">
        <p14:creationId xmlns:p14="http://schemas.microsoft.com/office/powerpoint/2010/main" val="362422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8" y="264659"/>
            <a:ext cx="10221685" cy="1226684"/>
          </a:xfrm>
        </p:spPr>
        <p:txBody>
          <a:bodyPr>
            <a:normAutofit fontScale="90000"/>
          </a:bodyPr>
          <a:lstStyle/>
          <a:p>
            <a:r>
              <a:rPr lang="ro-RO" b="1" dirty="0">
                <a:solidFill>
                  <a:srgbClr val="002060"/>
                </a:solidFill>
              </a:rPr>
              <a:t>Manualul coordonatorului SNAC                        </a:t>
            </a:r>
            <a:r>
              <a:rPr lang="it-IT" b="1" dirty="0">
                <a:solidFill>
                  <a:srgbClr val="002060"/>
                </a:solidFill>
              </a:rPr>
              <a:t>Secțiunea J: EVENIMENTE SPECIALE</a:t>
            </a:r>
            <a:br>
              <a:rPr lang="it-IT" b="1" dirty="0">
                <a:solidFill>
                  <a:srgbClr val="002060"/>
                </a:solidFill>
              </a:rPr>
            </a:br>
            <a:br>
              <a:rPr lang="it-IT" b="1" dirty="0">
                <a:solidFill>
                  <a:srgbClr val="002060"/>
                </a:solidFill>
              </a:rPr>
            </a:br>
            <a:r>
              <a:rPr lang="it-IT" sz="2700" b="1" dirty="0">
                <a:solidFill>
                  <a:srgbClr val="002060"/>
                </a:solidFill>
              </a:rPr>
              <a:t>Evenimentele Speciale sunt, de obicei, planificate cu 3- 6 luni după lansarea Strategiei Naționale de Acțiune Comunitară, și pot fi legate de anumite momente ale anului școlar.</a:t>
            </a:r>
            <a:br>
              <a:rPr lang="it-IT" sz="2700" b="1" dirty="0">
                <a:solidFill>
                  <a:srgbClr val="002060"/>
                </a:solidFill>
              </a:rPr>
            </a:br>
            <a:br>
              <a:rPr lang="it-IT" sz="2700" b="1" dirty="0">
                <a:solidFill>
                  <a:srgbClr val="002060"/>
                </a:solidFill>
              </a:rPr>
            </a:br>
            <a:br>
              <a:rPr lang="it-IT" b="1" dirty="0">
                <a:solidFill>
                  <a:srgbClr val="002060"/>
                </a:solidFill>
              </a:rPr>
            </a:br>
            <a:br>
              <a:rPr lang="it-IT" b="1" dirty="0">
                <a:solidFill>
                  <a:srgbClr val="002060"/>
                </a:solidFill>
              </a:rPr>
            </a:br>
            <a:br>
              <a:rPr lang="it-IT"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2" name="Substituent conținut 4">
            <a:extLst>
              <a:ext uri="{FF2B5EF4-FFF2-40B4-BE49-F238E27FC236}">
                <a16:creationId xmlns:a16="http://schemas.microsoft.com/office/drawing/2014/main" id="{49692AD9-63E6-DD3E-6FA0-5F238F310923}"/>
              </a:ext>
            </a:extLst>
          </p:cNvPr>
          <p:cNvSpPr txBox="1">
            <a:spLocks/>
          </p:cNvSpPr>
          <p:nvPr/>
        </p:nvSpPr>
        <p:spPr>
          <a:xfrm>
            <a:off x="1883228" y="3080378"/>
            <a:ext cx="8915400" cy="377762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it-IT" sz="2000" dirty="0">
                <a:solidFill>
                  <a:srgbClr val="002060"/>
                </a:solidFill>
              </a:rPr>
              <a:t>	Un spectacol de muzică și dans</a:t>
            </a:r>
          </a:p>
          <a:p>
            <a:r>
              <a:rPr lang="it-IT" sz="2000" dirty="0">
                <a:solidFill>
                  <a:srgbClr val="002060"/>
                </a:solidFill>
              </a:rPr>
              <a:t>	Un spectacol de teatru</a:t>
            </a:r>
          </a:p>
          <a:p>
            <a:r>
              <a:rPr lang="it-IT" sz="2000" dirty="0">
                <a:solidFill>
                  <a:srgbClr val="002060"/>
                </a:solidFill>
              </a:rPr>
              <a:t>	Un spectacol de dans</a:t>
            </a:r>
          </a:p>
          <a:p>
            <a:r>
              <a:rPr lang="it-IT" sz="2000" dirty="0">
                <a:solidFill>
                  <a:srgbClr val="002060"/>
                </a:solidFill>
              </a:rPr>
              <a:t>	Un eveniment sportiv</a:t>
            </a:r>
          </a:p>
          <a:p>
            <a:r>
              <a:rPr lang="it-IT" sz="2000" dirty="0">
                <a:solidFill>
                  <a:srgbClr val="002060"/>
                </a:solidFill>
              </a:rPr>
              <a:t>	Un campionat de fotbal</a:t>
            </a:r>
          </a:p>
          <a:p>
            <a:r>
              <a:rPr lang="it-IT" sz="2000" dirty="0">
                <a:solidFill>
                  <a:srgbClr val="002060"/>
                </a:solidFill>
              </a:rPr>
              <a:t>	O expoziție de arte și meșteșuguri</a:t>
            </a:r>
          </a:p>
          <a:p>
            <a:r>
              <a:rPr lang="it-IT" sz="2000" dirty="0">
                <a:solidFill>
                  <a:srgbClr val="002060"/>
                </a:solidFill>
              </a:rPr>
              <a:t>	Un concurs cu felicitări de Crăciun/Paște</a:t>
            </a:r>
          </a:p>
          <a:p>
            <a:r>
              <a:rPr lang="it-IT" sz="2000" dirty="0">
                <a:solidFill>
                  <a:srgbClr val="002060"/>
                </a:solidFill>
              </a:rPr>
              <a:t>	Un concurs de calendare</a:t>
            </a:r>
          </a:p>
          <a:p>
            <a:pPr marL="0" indent="0">
              <a:buFont typeface="Wingdings 3" charset="2"/>
              <a:buNone/>
            </a:pPr>
            <a:br>
              <a:rPr lang="it-IT" sz="2000" dirty="0">
                <a:solidFill>
                  <a:srgbClr val="002060"/>
                </a:solidFill>
              </a:rPr>
            </a:br>
            <a:endParaRPr lang="ro-RO" sz="2000" dirty="0"/>
          </a:p>
        </p:txBody>
      </p:sp>
    </p:spTree>
    <p:extLst>
      <p:ext uri="{BB962C8B-B14F-4D97-AF65-F5344CB8AC3E}">
        <p14:creationId xmlns:p14="http://schemas.microsoft.com/office/powerpoint/2010/main" val="897776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8" y="264659"/>
            <a:ext cx="10221685" cy="1226684"/>
          </a:xfrm>
        </p:spPr>
        <p:txBody>
          <a:bodyPr>
            <a:normAutofit fontScale="90000"/>
          </a:bodyPr>
          <a:lstStyle/>
          <a:p>
            <a:pPr>
              <a:lnSpc>
                <a:spcPct val="200000"/>
              </a:lnSpc>
            </a:pPr>
            <a:r>
              <a:rPr lang="ro-RO" b="1" dirty="0">
                <a:solidFill>
                  <a:srgbClr val="002060"/>
                </a:solidFill>
              </a:rPr>
              <a:t>Manualul coordonatorului SNAC</a:t>
            </a:r>
            <a:br>
              <a:rPr lang="it-IT" b="1" dirty="0">
                <a:solidFill>
                  <a:srgbClr val="002060"/>
                </a:solidFill>
              </a:rPr>
            </a:br>
            <a:r>
              <a:rPr lang="it-IT" b="1" dirty="0">
                <a:solidFill>
                  <a:srgbClr val="002060"/>
                </a:solidFill>
              </a:rPr>
              <a:t>Secțiunea K: EVALUAREA ACȚIUNII COMUNITARE</a:t>
            </a:r>
            <a:br>
              <a:rPr lang="it-IT" b="1" dirty="0">
                <a:solidFill>
                  <a:srgbClr val="002060"/>
                </a:solidFill>
              </a:rPr>
            </a:br>
            <a:br>
              <a:rPr lang="it-IT" sz="2700" b="1" dirty="0">
                <a:solidFill>
                  <a:srgbClr val="002060"/>
                </a:solidFill>
              </a:rPr>
            </a:br>
            <a:r>
              <a:rPr lang="it-IT" sz="2200" b="1" dirty="0">
                <a:solidFill>
                  <a:srgbClr val="002060"/>
                </a:solidFill>
              </a:rPr>
              <a:t>Datele referitoare la evaluarea beneficiilor Acțiunii Comunitare pot fi colectate prin feedback-ul participanților la activități, sau de la voluntarii din școli și de la copiii din Școlile Speciale.</a:t>
            </a:r>
            <a:br>
              <a:rPr lang="it-IT" sz="2200" b="1" dirty="0">
                <a:solidFill>
                  <a:srgbClr val="002060"/>
                </a:solidFill>
              </a:rPr>
            </a:br>
            <a:br>
              <a:rPr lang="it-IT" sz="2200" b="1" dirty="0">
                <a:solidFill>
                  <a:srgbClr val="002060"/>
                </a:solidFill>
              </a:rPr>
            </a:br>
            <a:r>
              <a:rPr lang="it-IT" b="1" dirty="0">
                <a:solidFill>
                  <a:srgbClr val="002060"/>
                </a:solidFill>
              </a:rPr>
              <a:t>	</a:t>
            </a: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8A7A59C1-FA24-7711-551B-38304A506B65}"/>
              </a:ext>
            </a:extLst>
          </p:cNvPr>
          <p:cNvSpPr txBox="1">
            <a:spLocks/>
          </p:cNvSpPr>
          <p:nvPr/>
        </p:nvSpPr>
        <p:spPr>
          <a:xfrm>
            <a:off x="2068285" y="5265284"/>
            <a:ext cx="8915400" cy="100176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it-IT" sz="2000" dirty="0">
                <a:solidFill>
                  <a:srgbClr val="002060"/>
                </a:solidFill>
              </a:rPr>
              <a:t>	Exemple de formulare de evaluare ale Acțiunii Comunitare	</a:t>
            </a:r>
            <a:br>
              <a:rPr lang="it-IT" sz="2000" dirty="0">
                <a:solidFill>
                  <a:srgbClr val="002060"/>
                </a:solidFill>
              </a:rPr>
            </a:br>
            <a:endParaRPr lang="ro-RO" sz="2000" dirty="0"/>
          </a:p>
        </p:txBody>
      </p:sp>
    </p:spTree>
    <p:extLst>
      <p:ext uri="{BB962C8B-B14F-4D97-AF65-F5344CB8AC3E}">
        <p14:creationId xmlns:p14="http://schemas.microsoft.com/office/powerpoint/2010/main" val="3478988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F24E5AE0-8001-D29C-0398-E2880F8BD686}"/>
              </a:ext>
            </a:extLst>
          </p:cNvPr>
          <p:cNvSpPr>
            <a:spLocks noGrp="1"/>
          </p:cNvSpPr>
          <p:nvPr>
            <p:ph type="title"/>
          </p:nvPr>
        </p:nvSpPr>
        <p:spPr>
          <a:xfrm>
            <a:off x="1654628" y="264659"/>
            <a:ext cx="10221685" cy="1226684"/>
          </a:xfrm>
        </p:spPr>
        <p:txBody>
          <a:bodyPr>
            <a:normAutofit fontScale="90000"/>
          </a:bodyPr>
          <a:lstStyle/>
          <a:p>
            <a:r>
              <a:rPr lang="ro-RO" b="1" dirty="0">
                <a:solidFill>
                  <a:srgbClr val="002060"/>
                </a:solidFill>
              </a:rPr>
              <a:t>Manualul coordonatorului SNAC</a:t>
            </a:r>
            <a:br>
              <a:rPr lang="it-IT" b="1" dirty="0">
                <a:solidFill>
                  <a:srgbClr val="002060"/>
                </a:solidFill>
              </a:rPr>
            </a:br>
            <a:r>
              <a:rPr lang="it-IT" b="1" dirty="0">
                <a:solidFill>
                  <a:srgbClr val="002060"/>
                </a:solidFill>
              </a:rPr>
              <a:t>SecțiuneaL: REZULTATE</a:t>
            </a:r>
            <a:br>
              <a:rPr lang="it-IT" b="1" dirty="0">
                <a:solidFill>
                  <a:srgbClr val="002060"/>
                </a:solidFill>
              </a:rPr>
            </a:br>
            <a:br>
              <a:rPr lang="it-IT" sz="2700" b="1" dirty="0">
                <a:solidFill>
                  <a:srgbClr val="002060"/>
                </a:solidFill>
              </a:rPr>
            </a:br>
            <a:br>
              <a:rPr lang="it-IT" sz="2700" b="1" dirty="0">
                <a:solidFill>
                  <a:srgbClr val="002060"/>
                </a:solidFill>
              </a:rPr>
            </a:br>
            <a:br>
              <a:rPr lang="it-IT" b="1" dirty="0">
                <a:solidFill>
                  <a:srgbClr val="002060"/>
                </a:solidFill>
              </a:rPr>
            </a:br>
            <a:endParaRPr lang="ro-RO" sz="2700" b="1" dirty="0">
              <a:solidFill>
                <a:srgbClr val="002060"/>
              </a:solidFill>
              <a:latin typeface="+mn-lt"/>
            </a:endParaRPr>
          </a:p>
        </p:txBody>
      </p:sp>
      <p:sp>
        <p:nvSpPr>
          <p:cNvPr id="5" name="Substituent conținut 4">
            <a:extLst>
              <a:ext uri="{FF2B5EF4-FFF2-40B4-BE49-F238E27FC236}">
                <a16:creationId xmlns:a16="http://schemas.microsoft.com/office/drawing/2014/main" id="{8A7A59C1-FA24-7711-551B-38304A506B65}"/>
              </a:ext>
            </a:extLst>
          </p:cNvPr>
          <p:cNvSpPr txBox="1">
            <a:spLocks/>
          </p:cNvSpPr>
          <p:nvPr/>
        </p:nvSpPr>
        <p:spPr>
          <a:xfrm>
            <a:off x="1534885" y="2826465"/>
            <a:ext cx="8915400" cy="100176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it-IT" sz="3200" dirty="0">
                <a:solidFill>
                  <a:srgbClr val="002060"/>
                </a:solidFill>
              </a:rPr>
              <a:t>	</a:t>
            </a:r>
            <a:r>
              <a:rPr lang="ro-RO" sz="3200" dirty="0">
                <a:solidFill>
                  <a:srgbClr val="002060"/>
                </a:solidFill>
              </a:rPr>
              <a:t>Analiza </a:t>
            </a:r>
            <a:r>
              <a:rPr lang="ro-RO" sz="3200" b="1" dirty="0">
                <a:solidFill>
                  <a:srgbClr val="002060"/>
                </a:solidFill>
              </a:rPr>
              <a:t>rezultatelor</a:t>
            </a:r>
            <a:r>
              <a:rPr lang="ro-RO" sz="3200" dirty="0">
                <a:solidFill>
                  <a:srgbClr val="002060"/>
                </a:solidFill>
              </a:rPr>
              <a:t> Acțiunii Comunitare din perspectiva voluntarilor, beneficiarilor, dar și referitoare la obiectivele propuse</a:t>
            </a:r>
            <a:endParaRPr lang="ro-RO" sz="3200" dirty="0"/>
          </a:p>
        </p:txBody>
      </p:sp>
    </p:spTree>
    <p:extLst>
      <p:ext uri="{BB962C8B-B14F-4D97-AF65-F5344CB8AC3E}">
        <p14:creationId xmlns:p14="http://schemas.microsoft.com/office/powerpoint/2010/main" val="2599381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ine 13">
            <a:extLst>
              <a:ext uri="{FF2B5EF4-FFF2-40B4-BE49-F238E27FC236}">
                <a16:creationId xmlns:a16="http://schemas.microsoft.com/office/drawing/2014/main" id="{C5476201-C111-39FF-178F-FEE84488FDDA}"/>
              </a:ext>
            </a:extLst>
          </p:cNvPr>
          <p:cNvPicPr>
            <a:picLocks noChangeAspect="1"/>
          </p:cNvPicPr>
          <p:nvPr/>
        </p:nvPicPr>
        <p:blipFill>
          <a:blip r:embed="rId2"/>
          <a:stretch>
            <a:fillRect/>
          </a:stretch>
        </p:blipFill>
        <p:spPr>
          <a:xfrm>
            <a:off x="2677092" y="159681"/>
            <a:ext cx="7686901" cy="7619769"/>
          </a:xfrm>
          <a:prstGeom prst="rect">
            <a:avLst/>
          </a:prstGeom>
        </p:spPr>
      </p:pic>
      <p:sp>
        <p:nvSpPr>
          <p:cNvPr id="13" name="Titlu 12">
            <a:extLst>
              <a:ext uri="{FF2B5EF4-FFF2-40B4-BE49-F238E27FC236}">
                <a16:creationId xmlns:a16="http://schemas.microsoft.com/office/drawing/2014/main" id="{0CDE91D8-5094-A316-8CB8-174B715B4FB2}"/>
              </a:ext>
            </a:extLst>
          </p:cNvPr>
          <p:cNvSpPr>
            <a:spLocks noGrp="1"/>
          </p:cNvSpPr>
          <p:nvPr>
            <p:ph type="ctrTitle"/>
          </p:nvPr>
        </p:nvSpPr>
        <p:spPr>
          <a:xfrm>
            <a:off x="1946956" y="1774372"/>
            <a:ext cx="8915399" cy="2262781"/>
          </a:xfrm>
        </p:spPr>
        <p:txBody>
          <a:bodyPr>
            <a:normAutofit/>
          </a:bodyPr>
          <a:lstStyle/>
          <a:p>
            <a:pPr algn="ctr"/>
            <a:r>
              <a:rPr lang="ro-RO" b="1" dirty="0">
                <a:solidFill>
                  <a:srgbClr val="002060"/>
                </a:solidFill>
                <a:latin typeface="Arial" panose="020B0604020202020204" pitchFamily="34" charset="0"/>
                <a:cs typeface="Arial" panose="020B0604020202020204" pitchFamily="34" charset="0"/>
              </a:rPr>
              <a:t>ACȚIUNEA COMUNITARĂ</a:t>
            </a:r>
            <a:br>
              <a:rPr lang="ro-RO" b="1" dirty="0">
                <a:solidFill>
                  <a:srgbClr val="002060"/>
                </a:solidFill>
                <a:latin typeface="Arial" panose="020B0604020202020204" pitchFamily="34" charset="0"/>
                <a:cs typeface="Arial" panose="020B0604020202020204" pitchFamily="34" charset="0"/>
              </a:rPr>
            </a:br>
            <a:r>
              <a:rPr lang="ro-RO" sz="4000" b="1" dirty="0">
                <a:solidFill>
                  <a:srgbClr val="002060"/>
                </a:solidFill>
                <a:latin typeface="Arial" panose="020B0604020202020204" pitchFamily="34" charset="0"/>
                <a:cs typeface="Arial" panose="020B0604020202020204" pitchFamily="34" charset="0"/>
              </a:rPr>
              <a:t>Ghidul voluntarului SNAC</a:t>
            </a:r>
          </a:p>
        </p:txBody>
      </p:sp>
    </p:spTree>
    <p:extLst>
      <p:ext uri="{BB962C8B-B14F-4D97-AF65-F5344CB8AC3E}">
        <p14:creationId xmlns:p14="http://schemas.microsoft.com/office/powerpoint/2010/main" val="3970767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ine 1">
            <a:extLst>
              <a:ext uri="{FF2B5EF4-FFF2-40B4-BE49-F238E27FC236}">
                <a16:creationId xmlns:a16="http://schemas.microsoft.com/office/drawing/2014/main" id="{58B417DA-8E2E-BB24-294C-388C368D9078}"/>
              </a:ext>
            </a:extLst>
          </p:cNvPr>
          <p:cNvPicPr>
            <a:picLocks noChangeAspect="1"/>
          </p:cNvPicPr>
          <p:nvPr/>
        </p:nvPicPr>
        <p:blipFill>
          <a:blip r:embed="rId3"/>
          <a:stretch>
            <a:fillRect/>
          </a:stretch>
        </p:blipFill>
        <p:spPr>
          <a:xfrm>
            <a:off x="1426028" y="76200"/>
            <a:ext cx="4419601" cy="2595267"/>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sp>
        <p:nvSpPr>
          <p:cNvPr id="3" name="Substituent conținut 2">
            <a:extLst>
              <a:ext uri="{FF2B5EF4-FFF2-40B4-BE49-F238E27FC236}">
                <a16:creationId xmlns:a16="http://schemas.microsoft.com/office/drawing/2014/main" id="{25F7A4FE-E0DE-0D6E-06AD-BDAE912D55B3}"/>
              </a:ext>
            </a:extLst>
          </p:cNvPr>
          <p:cNvSpPr>
            <a:spLocks noGrp="1"/>
          </p:cNvSpPr>
          <p:nvPr>
            <p:ph idx="1"/>
          </p:nvPr>
        </p:nvSpPr>
        <p:spPr>
          <a:xfrm>
            <a:off x="1251857" y="3291952"/>
            <a:ext cx="8969830" cy="4186533"/>
          </a:xfrm>
        </p:spPr>
        <p:txBody>
          <a:bodyPr>
            <a:normAutofit/>
          </a:bodyPr>
          <a:lstStyle/>
          <a:p>
            <a:pPr algn="just"/>
            <a:r>
              <a:rPr lang="ro-RO" sz="3200" dirty="0">
                <a:solidFill>
                  <a:srgbClr val="002060"/>
                </a:solidFill>
              </a:rPr>
              <a:t>Ghidul cuprinde informații practice și folositoare, oferă îndrumare</a:t>
            </a:r>
            <a:r>
              <a:rPr lang="en-US" sz="3200" dirty="0">
                <a:solidFill>
                  <a:srgbClr val="002060"/>
                </a:solidFill>
              </a:rPr>
              <a:t> </a:t>
            </a:r>
            <a:r>
              <a:rPr lang="ro-RO" sz="3200" dirty="0">
                <a:solidFill>
                  <a:srgbClr val="002060"/>
                </a:solidFill>
              </a:rPr>
              <a:t>și este extrem de valoros pentru voluntarii Acțiunii Comunitare din unitățile de învățământ</a:t>
            </a:r>
          </a:p>
        </p:txBody>
      </p:sp>
      <p:pic>
        <p:nvPicPr>
          <p:cNvPr id="4" name="Imagine 3">
            <a:extLst>
              <a:ext uri="{FF2B5EF4-FFF2-40B4-BE49-F238E27FC236}">
                <a16:creationId xmlns:a16="http://schemas.microsoft.com/office/drawing/2014/main" id="{6493AA95-FAF8-F07E-5A77-F0495025AC36}"/>
              </a:ext>
            </a:extLst>
          </p:cNvPr>
          <p:cNvPicPr>
            <a:picLocks noChangeAspect="1"/>
          </p:cNvPicPr>
          <p:nvPr/>
        </p:nvPicPr>
        <p:blipFill>
          <a:blip r:embed="rId4"/>
          <a:stretch>
            <a:fillRect/>
          </a:stretch>
        </p:blipFill>
        <p:spPr>
          <a:xfrm>
            <a:off x="10091057" y="4911463"/>
            <a:ext cx="2100943" cy="2195462"/>
          </a:xfrm>
          <a:prstGeom prst="rect">
            <a:avLst/>
          </a:prstGeom>
        </p:spPr>
      </p:pic>
    </p:spTree>
    <p:extLst>
      <p:ext uri="{BB962C8B-B14F-4D97-AF65-F5344CB8AC3E}">
        <p14:creationId xmlns:p14="http://schemas.microsoft.com/office/powerpoint/2010/main" val="507252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25F7A4FE-E0DE-0D6E-06AD-BDAE912D55B3}"/>
              </a:ext>
            </a:extLst>
          </p:cNvPr>
          <p:cNvSpPr>
            <a:spLocks noGrp="1"/>
          </p:cNvSpPr>
          <p:nvPr>
            <p:ph idx="1"/>
          </p:nvPr>
        </p:nvSpPr>
        <p:spPr>
          <a:xfrm>
            <a:off x="1360714" y="1713523"/>
            <a:ext cx="8969830" cy="4186533"/>
          </a:xfrm>
        </p:spPr>
        <p:txBody>
          <a:bodyPr>
            <a:normAutofit fontScale="77500" lnSpcReduction="20000"/>
          </a:bodyPr>
          <a:lstStyle/>
          <a:p>
            <a:pPr algn="just"/>
            <a:r>
              <a:rPr lang="ro-RO" sz="3200" dirty="0">
                <a:solidFill>
                  <a:srgbClr val="002060"/>
                </a:solidFill>
              </a:rPr>
              <a:t>Povestea Acțiunii Comunitare începe în urmă cu ceva ani când un </a:t>
            </a:r>
            <a:r>
              <a:rPr lang="ro-RO" sz="3200" b="1" dirty="0">
                <a:solidFill>
                  <a:srgbClr val="002060"/>
                </a:solidFill>
              </a:rPr>
              <a:t>profesor englez cu suflet mare </a:t>
            </a:r>
            <a:r>
              <a:rPr lang="ro-RO" sz="3200" dirty="0">
                <a:solidFill>
                  <a:srgbClr val="002060"/>
                </a:solidFill>
              </a:rPr>
              <a:t>și-a dorit să-i implice pe elevii lui, plini de energie și intenții pozitive, în activități care să le aducă bucurie atât lor, cât și unor copii mai puțin avantajați. </a:t>
            </a:r>
          </a:p>
          <a:p>
            <a:pPr marL="0" indent="0" algn="just">
              <a:buNone/>
            </a:pPr>
            <a:endParaRPr lang="ro-RO" sz="3200" dirty="0">
              <a:solidFill>
                <a:srgbClr val="002060"/>
              </a:solidFill>
            </a:endParaRPr>
          </a:p>
          <a:p>
            <a:pPr algn="just"/>
            <a:r>
              <a:rPr lang="ro-RO" sz="3200" dirty="0">
                <a:solidFill>
                  <a:srgbClr val="002060"/>
                </a:solidFill>
              </a:rPr>
              <a:t>Așa a apărut </a:t>
            </a:r>
            <a:r>
              <a:rPr lang="ro-RO" sz="3200" b="1" dirty="0">
                <a:solidFill>
                  <a:srgbClr val="002060"/>
                </a:solidFill>
              </a:rPr>
              <a:t>Acțiunea Comunitară</a:t>
            </a:r>
            <a:r>
              <a:rPr lang="ro-RO" sz="3200" dirty="0">
                <a:solidFill>
                  <a:srgbClr val="002060"/>
                </a:solidFill>
              </a:rPr>
              <a:t>, un concept care aduce laolaltă oameni din aceeași comunitate, dar cu </a:t>
            </a:r>
            <a:r>
              <a:rPr lang="ro-RO" sz="3200" b="1" dirty="0">
                <a:solidFill>
                  <a:srgbClr val="002060"/>
                </a:solidFill>
              </a:rPr>
              <a:t>resurse și nevoi diferite</a:t>
            </a:r>
            <a:r>
              <a:rPr lang="ro-RO" sz="3200" dirty="0">
                <a:solidFill>
                  <a:srgbClr val="002060"/>
                </a:solidFill>
              </a:rPr>
              <a:t>. Lucrând împreună pentru rezolvarea unor probleme sau dificultăți, ei învață unii de la alții, se descoperă reciproc și pe ei înșiși, află cât de ușor e să faci </a:t>
            </a:r>
            <a:r>
              <a:rPr lang="ro-RO" sz="3200" b="1" dirty="0">
                <a:solidFill>
                  <a:srgbClr val="002060"/>
                </a:solidFill>
              </a:rPr>
              <a:t>bine</a:t>
            </a:r>
            <a:r>
              <a:rPr lang="ro-RO" sz="3200" dirty="0">
                <a:solidFill>
                  <a:srgbClr val="002060"/>
                </a:solidFill>
              </a:rPr>
              <a:t> și să aduci </a:t>
            </a:r>
            <a:r>
              <a:rPr lang="ro-RO" sz="3200" b="1" dirty="0">
                <a:solidFill>
                  <a:srgbClr val="002060"/>
                </a:solidFill>
              </a:rPr>
              <a:t>bucurie</a:t>
            </a:r>
            <a:r>
              <a:rPr lang="ro-RO" sz="3200" dirty="0">
                <a:solidFill>
                  <a:srgbClr val="002060"/>
                </a:solidFill>
              </a:rPr>
              <a:t> celorlalți. </a:t>
            </a:r>
          </a:p>
        </p:txBody>
      </p:sp>
      <p:pic>
        <p:nvPicPr>
          <p:cNvPr id="4" name="Imagine 3">
            <a:extLst>
              <a:ext uri="{FF2B5EF4-FFF2-40B4-BE49-F238E27FC236}">
                <a16:creationId xmlns:a16="http://schemas.microsoft.com/office/drawing/2014/main" id="{6493AA95-FAF8-F07E-5A77-F0495025AC36}"/>
              </a:ext>
            </a:extLst>
          </p:cNvPr>
          <p:cNvPicPr>
            <a:picLocks noChangeAspect="1"/>
          </p:cNvPicPr>
          <p:nvPr/>
        </p:nvPicPr>
        <p:blipFill>
          <a:blip r:embed="rId3"/>
          <a:stretch>
            <a:fillRect/>
          </a:stretch>
        </p:blipFill>
        <p:spPr>
          <a:xfrm>
            <a:off x="10091057" y="4911463"/>
            <a:ext cx="2100943" cy="2195462"/>
          </a:xfrm>
          <a:prstGeom prst="rect">
            <a:avLst/>
          </a:prstGeom>
        </p:spPr>
      </p:pic>
    </p:spTree>
    <p:extLst>
      <p:ext uri="{BB962C8B-B14F-4D97-AF65-F5344CB8AC3E}">
        <p14:creationId xmlns:p14="http://schemas.microsoft.com/office/powerpoint/2010/main" val="3100791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7AE56137-19F9-2EAD-B336-B717E7471CA5}"/>
              </a:ext>
            </a:extLst>
          </p:cNvPr>
          <p:cNvSpPr>
            <a:spLocks noGrp="1"/>
          </p:cNvSpPr>
          <p:nvPr>
            <p:ph idx="1"/>
          </p:nvPr>
        </p:nvSpPr>
        <p:spPr/>
        <p:txBody>
          <a:bodyPr>
            <a:normAutofit/>
          </a:bodyPr>
          <a:lstStyle/>
          <a:p>
            <a:pPr marL="0" indent="0">
              <a:buNone/>
            </a:pPr>
            <a:r>
              <a:rPr lang="ro-RO" sz="4000" b="1" dirty="0">
                <a:solidFill>
                  <a:srgbClr val="0070C0"/>
                </a:solidFill>
              </a:rPr>
              <a:t>VĂ MULȚUMESC PENTRU ATENȚIE!</a:t>
            </a:r>
          </a:p>
        </p:txBody>
      </p:sp>
      <p:pic>
        <p:nvPicPr>
          <p:cNvPr id="4" name="Imagine 3">
            <a:extLst>
              <a:ext uri="{FF2B5EF4-FFF2-40B4-BE49-F238E27FC236}">
                <a16:creationId xmlns:a16="http://schemas.microsoft.com/office/drawing/2014/main" id="{B3882103-22B6-1B28-9056-5A2AB1798984}"/>
              </a:ext>
            </a:extLst>
          </p:cNvPr>
          <p:cNvPicPr>
            <a:picLocks noChangeAspect="1"/>
          </p:cNvPicPr>
          <p:nvPr/>
        </p:nvPicPr>
        <p:blipFill>
          <a:blip r:embed="rId2">
            <a:extLst>
              <a:ext uri="{BEBA8EAE-BF5A-486C-A8C5-ECC9F3942E4B}">
                <a14:imgProps xmlns:a14="http://schemas.microsoft.com/office/drawing/2010/main">
                  <a14:imgLayer r:embed="rId3">
                    <a14:imgEffect>
                      <a14:artisticMosiaicBubbles/>
                    </a14:imgEffect>
                  </a14:imgLayer>
                </a14:imgProps>
              </a:ext>
            </a:extLst>
          </a:blip>
          <a:stretch>
            <a:fillRect/>
          </a:stretch>
        </p:blipFill>
        <p:spPr>
          <a:xfrm>
            <a:off x="2383472" y="3089731"/>
            <a:ext cx="8399362" cy="2821491"/>
          </a:xfrm>
          <a:prstGeom prst="rect">
            <a:avLst/>
          </a:prstGeom>
          <a:pattFill prst="pct5">
            <a:fgClr>
              <a:schemeClr val="accent1"/>
            </a:fgClr>
            <a:bgClr>
              <a:schemeClr val="bg1"/>
            </a:bgClr>
          </a:pattFill>
          <a:effectLst>
            <a:outerShdw blurRad="50800" dist="50800" dir="5400000" sx="99000" sy="99000" algn="ctr" rotWithShape="0">
              <a:srgbClr val="000000">
                <a:alpha val="0"/>
              </a:srgbClr>
            </a:outerShdw>
          </a:effectLst>
          <a:scene3d>
            <a:camera prst="orthographicFront"/>
            <a:lightRig rig="threePt" dir="t"/>
          </a:scene3d>
          <a:sp3d>
            <a:bevelT w="101600" prst="riblet"/>
            <a:bevelB w="114300" prst="hardEdge"/>
          </a:sp3d>
        </p:spPr>
      </p:pic>
    </p:spTree>
    <p:extLst>
      <p:ext uri="{BB962C8B-B14F-4D97-AF65-F5344CB8AC3E}">
        <p14:creationId xmlns:p14="http://schemas.microsoft.com/office/powerpoint/2010/main" val="2232967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ro-RO" altLang="en-US" sz="2800" b="1">
                <a:solidFill>
                  <a:srgbClr val="CC0000"/>
                </a:solidFill>
                <a:latin typeface="Comic Sans MS" pitchFamily="66" charset="0"/>
              </a:rPr>
              <a:t>STRATEGIA NAȚIONALĂ DE ACȚIUNE COMUNITARĂ</a:t>
            </a:r>
            <a:endParaRPr lang="ro-RO" altLang="en-US" sz="2800">
              <a:latin typeface="Comic Sans MS" pitchFamily="66" charset="0"/>
            </a:endParaRPr>
          </a:p>
        </p:txBody>
      </p:sp>
      <p:sp>
        <p:nvSpPr>
          <p:cNvPr id="6147" name="Content Placeholder 2"/>
          <p:cNvSpPr>
            <a:spLocks noGrp="1"/>
          </p:cNvSpPr>
          <p:nvPr>
            <p:ph idx="1"/>
          </p:nvPr>
        </p:nvSpPr>
        <p:spPr>
          <a:xfrm>
            <a:off x="1638300" y="1817914"/>
            <a:ext cx="8915400" cy="3777622"/>
          </a:xfrm>
        </p:spPr>
        <p:txBody>
          <a:bodyPr rtlCol="0">
            <a:noAutofit/>
          </a:bodyPr>
          <a:lstStyle/>
          <a:p>
            <a:pPr>
              <a:buFont typeface="Arial" pitchFamily="34" charset="0"/>
              <a:buChar char="•"/>
              <a:defRPr/>
            </a:pP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2000: </a:t>
            </a:r>
            <a:r>
              <a:rPr lang="ro-RO" altLang="en-US" sz="2000" b="1" dirty="0">
                <a:effectLst>
                  <a:outerShdw blurRad="38100" dist="38100" dir="2700000" algn="tl">
                    <a:srgbClr val="C0C0C0"/>
                  </a:outerShdw>
                </a:effectLst>
                <a:latin typeface="Century Gothic" panose="020B0502020202020204" pitchFamily="34" charset="0"/>
              </a:rPr>
              <a:t>a fost înființat Grupul la Nivel Înalt Copiii României, de către baroneasa </a:t>
            </a:r>
            <a:r>
              <a:rPr lang="en-US" altLang="en-US" sz="2000" b="1" dirty="0">
                <a:effectLst>
                  <a:outerShdw blurRad="38100" dist="38100" dir="2700000" algn="tl">
                    <a:srgbClr val="C0C0C0"/>
                  </a:outerShdw>
                </a:effectLst>
                <a:latin typeface="Century Gothic" panose="020B0502020202020204" pitchFamily="34" charset="0"/>
              </a:rPr>
              <a:t>Nicholson of Winterbourne</a:t>
            </a:r>
            <a:r>
              <a:rPr lang="ro-RO" altLang="en-US" sz="2000" b="1" dirty="0">
                <a:effectLst>
                  <a:outerShdw blurRad="38100" dist="38100" dir="2700000" algn="tl">
                    <a:srgbClr val="C0C0C0"/>
                  </a:outerShdw>
                </a:effectLst>
                <a:latin typeface="Century Gothic" panose="020B0502020202020204" pitchFamily="34" charset="0"/>
              </a:rPr>
              <a:t>, având ca scop promovarea implementării SNAC în România</a:t>
            </a:r>
          </a:p>
          <a:p>
            <a:pPr>
              <a:buFont typeface="Arial" pitchFamily="34" charset="0"/>
              <a:buChar char="•"/>
              <a:defRPr/>
            </a:pPr>
            <a:endParaRPr lang="en-US" altLang="en-US" sz="2000" b="1" dirty="0">
              <a:effectLst>
                <a:outerShdw blurRad="38100" dist="38100" dir="2700000" algn="tl">
                  <a:srgbClr val="C0C0C0"/>
                </a:outerShdw>
              </a:effectLst>
              <a:latin typeface="Century Gothic" panose="020B0502020202020204" pitchFamily="34" charset="0"/>
            </a:endParaRPr>
          </a:p>
          <a:p>
            <a:pPr>
              <a:buFont typeface="Arial" pitchFamily="34" charset="0"/>
              <a:buChar char="•"/>
              <a:defRPr/>
            </a:pP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Fe</a:t>
            </a:r>
            <a:r>
              <a:rPr lang="ro-RO" altLang="en-US" sz="2000" b="1" dirty="0" err="1">
                <a:solidFill>
                  <a:srgbClr val="C00000"/>
                </a:solidFill>
                <a:effectLst>
                  <a:outerShdw blurRad="38100" dist="38100" dir="2700000" algn="tl">
                    <a:srgbClr val="C0C0C0"/>
                  </a:outerShdw>
                </a:effectLst>
                <a:latin typeface="Century Gothic" panose="020B0502020202020204" pitchFamily="34" charset="0"/>
              </a:rPr>
              <a:t>bruarie</a:t>
            </a: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 – April</a:t>
            </a:r>
            <a:r>
              <a:rPr lang="ro-RO" altLang="en-US" sz="2000" b="1" dirty="0">
                <a:solidFill>
                  <a:srgbClr val="C00000"/>
                </a:solidFill>
                <a:effectLst>
                  <a:outerShdw blurRad="38100" dist="38100" dir="2700000" algn="tl">
                    <a:srgbClr val="C0C0C0"/>
                  </a:outerShdw>
                </a:effectLst>
                <a:latin typeface="Century Gothic" panose="020B0502020202020204" pitchFamily="34" charset="0"/>
              </a:rPr>
              <a:t>ie</a:t>
            </a: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 2003: </a:t>
            </a:r>
            <a:r>
              <a:rPr lang="ro-RO" altLang="en-US" sz="2000" b="1" dirty="0">
                <a:effectLst>
                  <a:outerShdw blurRad="38100" dist="38100" dir="2700000" algn="tl">
                    <a:srgbClr val="C0C0C0"/>
                  </a:outerShdw>
                </a:effectLst>
                <a:latin typeface="Century Gothic" panose="020B0502020202020204" pitchFamily="34" charset="0"/>
              </a:rPr>
              <a:t>Studiul pilot SNAC î</a:t>
            </a:r>
            <a:r>
              <a:rPr lang="en-US" altLang="en-US" sz="2000" b="1" dirty="0">
                <a:effectLst>
                  <a:outerShdw blurRad="38100" dist="38100" dir="2700000" algn="tl">
                    <a:srgbClr val="C0C0C0"/>
                  </a:outerShdw>
                </a:effectLst>
                <a:latin typeface="Century Gothic" panose="020B0502020202020204" pitchFamily="34" charset="0"/>
              </a:rPr>
              <a:t>n Craiova, </a:t>
            </a:r>
            <a:r>
              <a:rPr lang="ro-RO" altLang="en-US" sz="2000" b="1" dirty="0">
                <a:effectLst>
                  <a:outerShdw blurRad="38100" dist="38100" dir="2700000" algn="tl">
                    <a:srgbClr val="C0C0C0"/>
                  </a:outerShdw>
                </a:effectLst>
                <a:latin typeface="Century Gothic" panose="020B0502020202020204" pitchFamily="34" charset="0"/>
              </a:rPr>
              <a:t>organizat de </a:t>
            </a:r>
            <a:r>
              <a:rPr lang="en-US" altLang="en-US" sz="2000" b="1" dirty="0">
                <a:effectLst>
                  <a:outerShdw blurRad="38100" dist="38100" dir="2700000" algn="tl">
                    <a:srgbClr val="C0C0C0"/>
                  </a:outerShdw>
                </a:effectLst>
                <a:latin typeface="Century Gothic" panose="020B0502020202020204" pitchFamily="34" charset="0"/>
              </a:rPr>
              <a:t>Muir John Potter</a:t>
            </a:r>
            <a:endParaRPr lang="ro-RO" altLang="en-US" sz="2000" b="1" dirty="0">
              <a:effectLst>
                <a:outerShdw blurRad="38100" dist="38100" dir="2700000" algn="tl">
                  <a:srgbClr val="C0C0C0"/>
                </a:outerShdw>
              </a:effectLst>
              <a:latin typeface="Century Gothic" panose="020B0502020202020204" pitchFamily="34" charset="0"/>
            </a:endParaRPr>
          </a:p>
          <a:p>
            <a:pPr>
              <a:buFont typeface="Arial" pitchFamily="34" charset="0"/>
              <a:buChar char="•"/>
              <a:defRPr/>
            </a:pPr>
            <a:endParaRPr lang="en-US" altLang="en-US" sz="2000" b="1" dirty="0">
              <a:effectLst>
                <a:outerShdw blurRad="38100" dist="38100" dir="2700000" algn="tl">
                  <a:srgbClr val="C0C0C0"/>
                </a:outerShdw>
              </a:effectLst>
              <a:latin typeface="Century Gothic" panose="020B0502020202020204" pitchFamily="34" charset="0"/>
            </a:endParaRPr>
          </a:p>
          <a:p>
            <a:pPr>
              <a:buFont typeface="Arial" pitchFamily="34" charset="0"/>
              <a:buChar char="•"/>
              <a:defRPr/>
            </a:pPr>
            <a:r>
              <a:rPr lang="ro-RO" altLang="en-US" sz="2000" b="1" dirty="0">
                <a:solidFill>
                  <a:srgbClr val="C00000"/>
                </a:solidFill>
                <a:effectLst>
                  <a:outerShdw blurRad="38100" dist="38100" dir="2700000" algn="tl">
                    <a:srgbClr val="C0C0C0"/>
                  </a:outerShdw>
                </a:effectLst>
                <a:latin typeface="Century Gothic" panose="020B0502020202020204" pitchFamily="34" charset="0"/>
              </a:rPr>
              <a:t>Februarie</a:t>
            </a: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 20</a:t>
            </a:r>
            <a:r>
              <a:rPr lang="ro-RO" altLang="en-US" sz="2000" b="1" dirty="0">
                <a:solidFill>
                  <a:srgbClr val="C00000"/>
                </a:solidFill>
                <a:effectLst>
                  <a:outerShdw blurRad="38100" dist="38100" dir="2700000" algn="tl">
                    <a:srgbClr val="C0C0C0"/>
                  </a:outerShdw>
                </a:effectLst>
                <a:latin typeface="Century Gothic" panose="020B0502020202020204" pitchFamily="34" charset="0"/>
              </a:rPr>
              <a:t>04</a:t>
            </a: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 </a:t>
            </a:r>
            <a:r>
              <a:rPr lang="ro-RO" altLang="en-US" sz="2000" b="1" dirty="0">
                <a:effectLst>
                  <a:outerShdw blurRad="38100" dist="38100" dir="2700000" algn="tl">
                    <a:srgbClr val="C0C0C0"/>
                  </a:outerShdw>
                </a:effectLst>
                <a:latin typeface="Century Gothic" panose="020B0502020202020204" pitchFamily="34" charset="0"/>
              </a:rPr>
              <a:t>un</a:t>
            </a:r>
            <a:r>
              <a:rPr lang="en-US" altLang="en-US" sz="2000" b="1" dirty="0">
                <a:effectLst>
                  <a:outerShdw blurRad="38100" dist="38100" dir="2700000" algn="tl">
                    <a:srgbClr val="C0C0C0"/>
                  </a:outerShdw>
                </a:effectLst>
                <a:latin typeface="Century Gothic" panose="020B0502020202020204" pitchFamily="34" charset="0"/>
              </a:rPr>
              <a:t> Memorandum refer</a:t>
            </a:r>
            <a:r>
              <a:rPr lang="ro-RO" altLang="en-US" sz="2000" b="1" dirty="0" err="1">
                <a:effectLst>
                  <a:outerShdw blurRad="38100" dist="38100" dir="2700000" algn="tl">
                    <a:srgbClr val="C0C0C0"/>
                  </a:outerShdw>
                </a:effectLst>
                <a:latin typeface="Century Gothic" panose="020B0502020202020204" pitchFamily="34" charset="0"/>
              </a:rPr>
              <a:t>itor</a:t>
            </a:r>
            <a:r>
              <a:rPr lang="ro-RO" altLang="en-US" sz="2000" b="1" dirty="0">
                <a:effectLst>
                  <a:outerShdw blurRad="38100" dist="38100" dir="2700000" algn="tl">
                    <a:srgbClr val="C0C0C0"/>
                  </a:outerShdw>
                </a:effectLst>
                <a:latin typeface="Century Gothic" panose="020B0502020202020204" pitchFamily="34" charset="0"/>
              </a:rPr>
              <a:t> la </a:t>
            </a:r>
            <a:r>
              <a:rPr lang="en-US" altLang="en-US" sz="2000" b="1" dirty="0">
                <a:effectLst>
                  <a:outerShdw blurRad="38100" dist="38100" dir="2700000" algn="tl">
                    <a:srgbClr val="C0C0C0"/>
                  </a:outerShdw>
                </a:effectLst>
                <a:latin typeface="Century Gothic" panose="020B0502020202020204" pitchFamily="34" charset="0"/>
              </a:rPr>
              <a:t>SNAC </a:t>
            </a:r>
            <a:r>
              <a:rPr lang="ro-RO" altLang="en-US" sz="2000" b="1" dirty="0">
                <a:effectLst>
                  <a:outerShdw blurRad="38100" dist="38100" dir="2700000" algn="tl">
                    <a:srgbClr val="C0C0C0"/>
                  </a:outerShdw>
                </a:effectLst>
                <a:latin typeface="Century Gothic" panose="020B0502020202020204" pitchFamily="34" charset="0"/>
              </a:rPr>
              <a:t>a fost semnat de </a:t>
            </a:r>
            <a:r>
              <a:rPr lang="en-US" altLang="en-US" sz="2000" b="1" dirty="0">
                <a:effectLst>
                  <a:outerShdw blurRad="38100" dist="38100" dir="2700000" algn="tl">
                    <a:srgbClr val="C0C0C0"/>
                  </a:outerShdw>
                </a:effectLst>
                <a:latin typeface="Century Gothic" panose="020B0502020202020204" pitchFamily="34" charset="0"/>
              </a:rPr>
              <a:t>5 mini</a:t>
            </a:r>
            <a:r>
              <a:rPr lang="ro-RO" altLang="en-US" sz="2000" b="1" dirty="0" err="1">
                <a:effectLst>
                  <a:outerShdw blurRad="38100" dist="38100" dir="2700000" algn="tl">
                    <a:srgbClr val="C0C0C0"/>
                  </a:outerShdw>
                </a:effectLst>
                <a:latin typeface="Century Gothic" panose="020B0502020202020204" pitchFamily="34" charset="0"/>
              </a:rPr>
              <a:t>ștri</a:t>
            </a:r>
            <a:r>
              <a:rPr lang="ro-RO" altLang="en-US" sz="2000" b="1" dirty="0">
                <a:effectLst>
                  <a:outerShdw blurRad="38100" dist="38100" dir="2700000" algn="tl">
                    <a:srgbClr val="C0C0C0"/>
                  </a:outerShdw>
                </a:effectLst>
                <a:latin typeface="Century Gothic" panose="020B0502020202020204" pitchFamily="34" charset="0"/>
              </a:rPr>
              <a:t> și de primul ministru</a:t>
            </a:r>
          </a:p>
          <a:p>
            <a:pPr>
              <a:buFont typeface="Arial" pitchFamily="34" charset="0"/>
              <a:buChar char="•"/>
              <a:defRPr/>
            </a:pPr>
            <a:endParaRPr lang="en-US" altLang="en-US" sz="2000" b="1" dirty="0">
              <a:effectLst>
                <a:outerShdw blurRad="38100" dist="38100" dir="2700000" algn="tl">
                  <a:srgbClr val="C0C0C0"/>
                </a:outerShdw>
              </a:effectLst>
              <a:latin typeface="Century Gothic" panose="020B0502020202020204" pitchFamily="34" charset="0"/>
            </a:endParaRPr>
          </a:p>
          <a:p>
            <a:pPr>
              <a:buFont typeface="Arial" pitchFamily="34" charset="0"/>
              <a:buChar char="•"/>
              <a:defRPr/>
            </a:pP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April</a:t>
            </a:r>
            <a:r>
              <a:rPr lang="ro-RO" altLang="en-US" sz="2000" b="1" dirty="0">
                <a:solidFill>
                  <a:srgbClr val="C00000"/>
                </a:solidFill>
                <a:effectLst>
                  <a:outerShdw blurRad="38100" dist="38100" dir="2700000" algn="tl">
                    <a:srgbClr val="C0C0C0"/>
                  </a:outerShdw>
                </a:effectLst>
                <a:latin typeface="Century Gothic" panose="020B0502020202020204" pitchFamily="34" charset="0"/>
              </a:rPr>
              <a:t>ie</a:t>
            </a:r>
            <a:r>
              <a:rPr lang="en-US" altLang="en-US" sz="2000" b="1" dirty="0">
                <a:solidFill>
                  <a:srgbClr val="C00000"/>
                </a:solidFill>
                <a:effectLst>
                  <a:outerShdw blurRad="38100" dist="38100" dir="2700000" algn="tl">
                    <a:srgbClr val="C0C0C0"/>
                  </a:outerShdw>
                </a:effectLst>
                <a:latin typeface="Century Gothic" panose="020B0502020202020204" pitchFamily="34" charset="0"/>
              </a:rPr>
              <a:t> 2004: </a:t>
            </a:r>
            <a:r>
              <a:rPr lang="ro-RO" altLang="en-US" sz="2000" b="1" dirty="0">
                <a:effectLst>
                  <a:outerShdw blurRad="38100" dist="38100" dir="2700000" algn="tl">
                    <a:srgbClr val="C0C0C0"/>
                  </a:outerShdw>
                </a:effectLst>
                <a:latin typeface="Century Gothic" panose="020B0502020202020204" pitchFamily="34" charset="0"/>
              </a:rPr>
              <a:t>a avut loc Conferința de lansare a Strategiei Naționale de Acțiune Comunitară</a:t>
            </a:r>
            <a:endParaRPr lang="en-US" altLang="en-US" sz="2000" b="1" dirty="0">
              <a:effectLst>
                <a:outerShdw blurRad="38100" dist="38100" dir="2700000" algn="tl">
                  <a:srgbClr val="C0C0C0"/>
                </a:outerShdw>
              </a:effectLst>
              <a:latin typeface="Century Gothic" panose="020B0502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u 1"/>
          <p:cNvSpPr>
            <a:spLocks noGrp="1"/>
          </p:cNvSpPr>
          <p:nvPr>
            <p:ph type="title"/>
          </p:nvPr>
        </p:nvSpPr>
        <p:spPr>
          <a:xfrm>
            <a:off x="1905000" y="228600"/>
            <a:ext cx="8229600" cy="1143000"/>
          </a:xfrm>
        </p:spPr>
        <p:txBody>
          <a:bodyPr/>
          <a:lstStyle/>
          <a:p>
            <a:pPr eaLnBrk="1" hangingPunct="1"/>
            <a:r>
              <a:rPr lang="ro-RO" altLang="en-US" sz="2800" b="1">
                <a:solidFill>
                  <a:srgbClr val="CC0000"/>
                </a:solidFill>
                <a:latin typeface="Comic Sans MS" pitchFamily="66" charset="0"/>
              </a:rPr>
              <a:t>STRATEGIA NAȚIONALĂ DE ACȚIUNE COMUNITARĂ</a:t>
            </a:r>
            <a:endParaRPr lang="ro-RO" altLang="en-US" sz="2800"/>
          </a:p>
        </p:txBody>
      </p:sp>
      <p:sp>
        <p:nvSpPr>
          <p:cNvPr id="7171" name="Substituent conținut 2"/>
          <p:cNvSpPr>
            <a:spLocks noGrp="1"/>
          </p:cNvSpPr>
          <p:nvPr>
            <p:ph idx="1"/>
          </p:nvPr>
        </p:nvSpPr>
        <p:spPr>
          <a:xfrm>
            <a:off x="1160008" y="1371600"/>
            <a:ext cx="9719583" cy="5057775"/>
          </a:xfrm>
        </p:spPr>
        <p:txBody>
          <a:bodyPr rtlCol="0">
            <a:normAutofit/>
          </a:bodyPr>
          <a:lstStyle/>
          <a:p>
            <a:pPr algn="just">
              <a:buFont typeface="Arial" pitchFamily="34" charset="0"/>
              <a:buChar char="•"/>
              <a:defRPr/>
            </a:pPr>
            <a:r>
              <a:rPr lang="en-US" altLang="en-US" sz="2400" b="1" dirty="0" err="1">
                <a:solidFill>
                  <a:srgbClr val="C00000"/>
                </a:solidFill>
                <a:effectLst>
                  <a:outerShdw blurRad="38100" dist="38100" dir="2700000" algn="tl">
                    <a:srgbClr val="C0C0C0"/>
                  </a:outerShdw>
                </a:effectLst>
                <a:latin typeface="Comic Sans MS" pitchFamily="66" charset="0"/>
              </a:rPr>
              <a:t>Octombrie</a:t>
            </a:r>
            <a:r>
              <a:rPr lang="en-US" altLang="en-US" sz="2400" b="1" dirty="0">
                <a:solidFill>
                  <a:srgbClr val="C00000"/>
                </a:solidFill>
                <a:effectLst>
                  <a:outerShdw blurRad="38100" dist="38100" dir="2700000" algn="tl">
                    <a:srgbClr val="C0C0C0"/>
                  </a:outerShdw>
                </a:effectLst>
                <a:latin typeface="Comic Sans MS" pitchFamily="66" charset="0"/>
              </a:rPr>
              <a:t> 2006: </a:t>
            </a:r>
            <a:r>
              <a:rPr lang="ro-RO" altLang="en-US" sz="2000" dirty="0">
                <a:effectLst>
                  <a:outerShdw blurRad="38100" dist="38100" dir="2700000" algn="tl">
                    <a:srgbClr val="C0C0C0"/>
                  </a:outerShdw>
                </a:effectLst>
                <a:latin typeface="Comic Sans MS" pitchFamily="66" charset="0"/>
              </a:rPr>
              <a:t>delegați din 12 țări au participat la Conferința internațională intitulată „Dezvoltarea strategiilor </a:t>
            </a:r>
            <a:r>
              <a:rPr lang="ro-RO" altLang="en-US" sz="2000" dirty="0">
                <a:effectLst>
                  <a:outerShdw blurRad="38100" dist="38100" dir="2700000" algn="tl">
                    <a:srgbClr val="C0C0C0"/>
                  </a:outerShdw>
                </a:effectLst>
                <a:latin typeface="Century Gothic" panose="020B0502020202020204" pitchFamily="34" charset="0"/>
              </a:rPr>
              <a:t>naționale</a:t>
            </a:r>
            <a:r>
              <a:rPr lang="ro-RO" altLang="en-US" sz="2000" dirty="0">
                <a:effectLst>
                  <a:outerShdw blurRad="38100" dist="38100" dir="2700000" algn="tl">
                    <a:srgbClr val="C0C0C0"/>
                  </a:outerShdw>
                </a:effectLst>
                <a:latin typeface="Comic Sans MS" pitchFamily="66" charset="0"/>
              </a:rPr>
              <a:t> de acțiune comunitară”. Scop - extinderea modelului românesc și în alte țări. Până la finalul lui 2007, SNAC era pilotată în alte trei țări.</a:t>
            </a:r>
            <a:endParaRPr lang="en-US" altLang="en-US" sz="2400" dirty="0">
              <a:effectLst>
                <a:outerShdw blurRad="38100" dist="38100" dir="2700000" algn="tl">
                  <a:srgbClr val="C0C0C0"/>
                </a:outerShdw>
              </a:effectLst>
              <a:latin typeface="Comic Sans MS" pitchFamily="66" charset="0"/>
            </a:endParaRPr>
          </a:p>
          <a:p>
            <a:pPr algn="just">
              <a:buFont typeface="Arial" pitchFamily="34" charset="0"/>
              <a:buChar char="•"/>
              <a:defRPr/>
            </a:pPr>
            <a:r>
              <a:rPr lang="en-US" altLang="en-US" sz="2400" b="1" dirty="0" err="1">
                <a:solidFill>
                  <a:srgbClr val="C00000"/>
                </a:solidFill>
                <a:effectLst>
                  <a:outerShdw blurRad="38100" dist="38100" dir="2700000" algn="tl">
                    <a:srgbClr val="C0C0C0"/>
                  </a:outerShdw>
                </a:effectLst>
                <a:latin typeface="Comic Sans MS" pitchFamily="66" charset="0"/>
              </a:rPr>
              <a:t>Decembrie</a:t>
            </a:r>
            <a:r>
              <a:rPr lang="en-US" altLang="en-US" sz="2400" b="1" dirty="0">
                <a:solidFill>
                  <a:srgbClr val="C00000"/>
                </a:solidFill>
                <a:effectLst>
                  <a:outerShdw blurRad="38100" dist="38100" dir="2700000" algn="tl">
                    <a:srgbClr val="C0C0C0"/>
                  </a:outerShdw>
                </a:effectLst>
                <a:latin typeface="Comic Sans MS" pitchFamily="66" charset="0"/>
              </a:rPr>
              <a:t> 2006</a:t>
            </a:r>
            <a:r>
              <a:rPr lang="ro-RO" altLang="en-US" sz="2400" dirty="0">
                <a:effectLst>
                  <a:outerShdw blurRad="38100" dist="38100" dir="2700000" algn="tl">
                    <a:srgbClr val="C0C0C0"/>
                  </a:outerShdw>
                </a:effectLst>
                <a:latin typeface="Comic Sans MS" pitchFamily="66" charset="0"/>
              </a:rPr>
              <a:t>:</a:t>
            </a:r>
            <a:r>
              <a:rPr lang="en-US" altLang="en-US" sz="2400" dirty="0">
                <a:effectLst>
                  <a:outerShdw blurRad="38100" dist="38100" dir="2700000" algn="tl">
                    <a:srgbClr val="C0C0C0"/>
                  </a:outerShdw>
                </a:effectLst>
                <a:latin typeface="Comic Sans MS" pitchFamily="66" charset="0"/>
              </a:rPr>
              <a:t> </a:t>
            </a:r>
            <a:r>
              <a:rPr lang="ro-RO" altLang="en-US" sz="2000" dirty="0">
                <a:effectLst>
                  <a:outerShdw blurRad="38100" dist="38100" dir="2700000" algn="tl">
                    <a:srgbClr val="C0C0C0"/>
                  </a:outerShdw>
                </a:effectLst>
                <a:latin typeface="Comic Sans MS" pitchFamily="66" charset="0"/>
              </a:rPr>
              <a:t>baroneasa Emma </a:t>
            </a:r>
            <a:r>
              <a:rPr lang="en-US" altLang="en-US" sz="2000" dirty="0">
                <a:effectLst>
                  <a:outerShdw blurRad="38100" dist="38100" dir="2700000" algn="tl">
                    <a:srgbClr val="C0C0C0"/>
                  </a:outerShdw>
                </a:effectLst>
                <a:latin typeface="Comic Sans MS" pitchFamily="66" charset="0"/>
              </a:rPr>
              <a:t>Nicholson </a:t>
            </a:r>
            <a:r>
              <a:rPr lang="ro-RO" altLang="en-US" sz="2000" dirty="0">
                <a:effectLst>
                  <a:outerShdw blurRad="38100" dist="38100" dir="2700000" algn="tl">
                    <a:srgbClr val="C0C0C0"/>
                  </a:outerShdw>
                </a:effectLst>
                <a:latin typeface="Comic Sans MS" pitchFamily="66" charset="0"/>
              </a:rPr>
              <a:t>și scriitoarea </a:t>
            </a:r>
            <a:r>
              <a:rPr lang="en-US" altLang="en-US" sz="2000" dirty="0">
                <a:effectLst>
                  <a:outerShdw blurRad="38100" dist="38100" dir="2700000" algn="tl">
                    <a:srgbClr val="C0C0C0"/>
                  </a:outerShdw>
                </a:effectLst>
                <a:latin typeface="Comic Sans MS" pitchFamily="66" charset="0"/>
              </a:rPr>
              <a:t>J</a:t>
            </a:r>
            <a:r>
              <a:rPr lang="ro-RO" altLang="en-US" sz="2000" dirty="0">
                <a:effectLst>
                  <a:outerShdw blurRad="38100" dist="38100" dir="2700000" algn="tl">
                    <a:srgbClr val="C0C0C0"/>
                  </a:outerShdw>
                </a:effectLst>
                <a:latin typeface="Comic Sans MS" pitchFamily="66" charset="0"/>
              </a:rPr>
              <a:t>.</a:t>
            </a:r>
            <a:r>
              <a:rPr lang="en-US" altLang="en-US" sz="2000" dirty="0">
                <a:effectLst>
                  <a:outerShdw blurRad="38100" dist="38100" dir="2700000" algn="tl">
                    <a:srgbClr val="C0C0C0"/>
                  </a:outerShdw>
                </a:effectLst>
                <a:latin typeface="Comic Sans MS" pitchFamily="66" charset="0"/>
              </a:rPr>
              <a:t> K</a:t>
            </a:r>
            <a:r>
              <a:rPr lang="ro-RO" altLang="en-US" sz="2000" dirty="0">
                <a:effectLst>
                  <a:outerShdw blurRad="38100" dist="38100" dir="2700000" algn="tl">
                    <a:srgbClr val="C0C0C0"/>
                  </a:outerShdw>
                </a:effectLst>
                <a:latin typeface="Comic Sans MS" pitchFamily="66" charset="0"/>
              </a:rPr>
              <a:t>. </a:t>
            </a:r>
            <a:r>
              <a:rPr lang="en-US" altLang="en-US" sz="2000" dirty="0">
                <a:effectLst>
                  <a:outerShdw blurRad="38100" dist="38100" dir="2700000" algn="tl">
                    <a:srgbClr val="C0C0C0"/>
                  </a:outerShdw>
                </a:effectLst>
                <a:latin typeface="Comic Sans MS" pitchFamily="66" charset="0"/>
              </a:rPr>
              <a:t>Rowling</a:t>
            </a:r>
            <a:r>
              <a:rPr lang="ro-RO" altLang="en-US" sz="2000" dirty="0">
                <a:effectLst>
                  <a:outerShdw blurRad="38100" dist="38100" dir="2700000" algn="tl">
                    <a:srgbClr val="C0C0C0"/>
                  </a:outerShdw>
                </a:effectLst>
                <a:latin typeface="Comic Sans MS" pitchFamily="66" charset="0"/>
              </a:rPr>
              <a:t> înființează </a:t>
            </a:r>
            <a:r>
              <a:rPr lang="en-US" altLang="en-US" sz="2000" dirty="0">
                <a:effectLst>
                  <a:outerShdw blurRad="38100" dist="38100" dir="2700000" algn="tl">
                    <a:srgbClr val="C0C0C0"/>
                  </a:outerShdw>
                </a:effectLst>
                <a:latin typeface="Comic Sans MS" pitchFamily="66" charset="0"/>
              </a:rPr>
              <a:t>Children’s High Level Group</a:t>
            </a:r>
            <a:r>
              <a:rPr lang="ro-RO" altLang="en-US" sz="2000" dirty="0">
                <a:effectLst>
                  <a:outerShdw blurRad="38100" dist="38100" dir="2700000" algn="tl">
                    <a:srgbClr val="C0C0C0"/>
                  </a:outerShdw>
                </a:effectLst>
                <a:latin typeface="Comic Sans MS" pitchFamily="66" charset="0"/>
              </a:rPr>
              <a:t>. Asociația, cu </a:t>
            </a:r>
            <a:r>
              <a:rPr lang="en-US" altLang="en-US" sz="2000" dirty="0">
                <a:effectLst>
                  <a:outerShdw blurRad="38100" dist="38100" dir="2700000" algn="tl">
                    <a:srgbClr val="C0C0C0"/>
                  </a:outerShdw>
                </a:effectLst>
                <a:latin typeface="Comic Sans MS" pitchFamily="66" charset="0"/>
              </a:rPr>
              <a:t>Muir John Potter </a:t>
            </a:r>
            <a:r>
              <a:rPr lang="ro-RO" altLang="en-US" sz="2000" dirty="0">
                <a:effectLst>
                  <a:outerShdw blurRad="38100" dist="38100" dir="2700000" algn="tl">
                    <a:srgbClr val="C0C0C0"/>
                  </a:outerShdw>
                </a:effectLst>
                <a:latin typeface="Comic Sans MS" pitchFamily="66" charset="0"/>
              </a:rPr>
              <a:t>ca director de educație</a:t>
            </a:r>
            <a:r>
              <a:rPr lang="en-US" altLang="en-US" sz="2000" dirty="0">
                <a:effectLst>
                  <a:outerShdw blurRad="38100" dist="38100" dir="2700000" algn="tl">
                    <a:srgbClr val="C0C0C0"/>
                  </a:outerShdw>
                </a:effectLst>
                <a:latin typeface="Comic Sans MS" pitchFamily="66" charset="0"/>
              </a:rPr>
              <a:t>, </a:t>
            </a:r>
            <a:r>
              <a:rPr lang="ro-RO" altLang="en-US" sz="2000" dirty="0">
                <a:effectLst>
                  <a:outerShdw blurRad="38100" dist="38100" dir="2700000" algn="tl">
                    <a:srgbClr val="C0C0C0"/>
                  </a:outerShdw>
                </a:effectLst>
                <a:latin typeface="Comic Sans MS" pitchFamily="66" charset="0"/>
              </a:rPr>
              <a:t>a susținut activ dezvoltarea programelor de acțiune comunitară în Europa.</a:t>
            </a:r>
          </a:p>
          <a:p>
            <a:pPr algn="just">
              <a:buFont typeface="Arial" pitchFamily="34" charset="0"/>
              <a:buChar char="•"/>
              <a:defRPr/>
            </a:pPr>
            <a:r>
              <a:rPr lang="en-GB" altLang="en-US" sz="2400" b="1" dirty="0">
                <a:solidFill>
                  <a:srgbClr val="C00000"/>
                </a:solidFill>
                <a:effectLst>
                  <a:outerShdw blurRad="38100" dist="38100" dir="2700000" algn="tl">
                    <a:srgbClr val="C0C0C0"/>
                  </a:outerShdw>
                </a:effectLst>
                <a:latin typeface="Comic Sans MS" pitchFamily="66" charset="0"/>
              </a:rPr>
              <a:t>2007</a:t>
            </a:r>
            <a:r>
              <a:rPr lang="en-GB" altLang="en-US" sz="2400" dirty="0">
                <a:effectLst>
                  <a:outerShdw blurRad="38100" dist="38100" dir="2700000" algn="tl">
                    <a:srgbClr val="C0C0C0"/>
                  </a:outerShdw>
                </a:effectLst>
                <a:latin typeface="Comic Sans MS" pitchFamily="66" charset="0"/>
              </a:rPr>
              <a:t>: </a:t>
            </a:r>
            <a:r>
              <a:rPr lang="ro-RO" altLang="en-US" sz="2000" dirty="0">
                <a:effectLst>
                  <a:outerShdw blurRad="38100" dist="38100" dir="2700000" algn="tl">
                    <a:srgbClr val="C0C0C0"/>
                  </a:outerShdw>
                </a:effectLst>
                <a:latin typeface="Comic Sans MS" pitchFamily="66" charset="0"/>
              </a:rPr>
              <a:t>apare </a:t>
            </a:r>
            <a:r>
              <a:rPr lang="en-GB" altLang="en-US" sz="2000" dirty="0">
                <a:effectLst>
                  <a:outerShdw blurRad="38100" dist="38100" dir="2700000" algn="tl">
                    <a:srgbClr val="C0C0C0"/>
                  </a:outerShdw>
                </a:effectLst>
                <a:latin typeface="Comic Sans MS" pitchFamily="66" charset="0"/>
              </a:rPr>
              <a:t>OMECT </a:t>
            </a:r>
            <a:r>
              <a:rPr lang="en-GB" altLang="en-US" sz="2000" dirty="0" err="1">
                <a:effectLst>
                  <a:outerShdw blurRad="38100" dist="38100" dir="2700000" algn="tl">
                    <a:srgbClr val="C0C0C0"/>
                  </a:outerShdw>
                </a:effectLst>
                <a:latin typeface="Comic Sans MS" pitchFamily="66" charset="0"/>
              </a:rPr>
              <a:t>nr</a:t>
            </a:r>
            <a:r>
              <a:rPr lang="en-GB" altLang="en-US" sz="2000" dirty="0">
                <a:effectLst>
                  <a:outerShdw blurRad="38100" dist="38100" dir="2700000" algn="tl">
                    <a:srgbClr val="C0C0C0"/>
                  </a:outerShdw>
                </a:effectLst>
                <a:latin typeface="Comic Sans MS" pitchFamily="66" charset="0"/>
              </a:rPr>
              <a:t>. 1734, </a:t>
            </a:r>
            <a:r>
              <a:rPr lang="ro-RO" altLang="en-US" sz="2000" dirty="0">
                <a:effectLst>
                  <a:outerShdw blurRad="38100" dist="38100" dir="2700000" algn="tl">
                    <a:srgbClr val="C0C0C0"/>
                  </a:outerShdw>
                </a:effectLst>
                <a:latin typeface="Comic Sans MS" pitchFamily="66" charset="0"/>
              </a:rPr>
              <a:t>care este baza legală de implementare a Strategiei de Acțiune Comunitară în România</a:t>
            </a:r>
          </a:p>
          <a:p>
            <a:pPr algn="just">
              <a:buFont typeface="Arial" pitchFamily="34" charset="0"/>
              <a:buChar char="•"/>
              <a:defRPr/>
            </a:pPr>
            <a:r>
              <a:rPr lang="ro-RO" altLang="en-US" sz="2400" b="1" dirty="0">
                <a:solidFill>
                  <a:srgbClr val="00B050"/>
                </a:solidFill>
                <a:effectLst>
                  <a:outerShdw blurRad="38100" dist="38100" dir="2700000" algn="tl">
                    <a:srgbClr val="C0C0C0"/>
                  </a:outerShdw>
                </a:effectLst>
                <a:latin typeface="Comic Sans MS" pitchFamily="66" charset="0"/>
              </a:rPr>
              <a:t>2012</a:t>
            </a:r>
            <a:r>
              <a:rPr lang="ro-RO" altLang="en-US" sz="2000" dirty="0">
                <a:solidFill>
                  <a:srgbClr val="00B050"/>
                </a:solidFill>
                <a:effectLst>
                  <a:outerShdw blurRad="38100" dist="38100" dir="2700000" algn="tl">
                    <a:srgbClr val="C0C0C0"/>
                  </a:outerShdw>
                </a:effectLst>
                <a:latin typeface="Comic Sans MS" pitchFamily="66" charset="0"/>
              </a:rPr>
              <a:t> </a:t>
            </a:r>
            <a:r>
              <a:rPr lang="ro-RO" altLang="en-US" sz="2000" dirty="0">
                <a:effectLst>
                  <a:outerShdw blurRad="38100" dist="38100" dir="2700000" algn="tl">
                    <a:srgbClr val="C0C0C0"/>
                  </a:outerShdw>
                </a:effectLst>
                <a:latin typeface="Comic Sans MS" pitchFamily="66" charset="0"/>
              </a:rPr>
              <a:t>– Ordinul Ministerului Educației, Cercetării și Tineretului nr. 3477/08.03.2012, pentru dezvoltarea Strategiei Naționale de Acțiune Comunitară, documentul care legiferează SNAC în România</a:t>
            </a:r>
          </a:p>
          <a:p>
            <a:pPr algn="just">
              <a:buFont typeface="Arial" pitchFamily="34" charset="0"/>
              <a:buChar char="•"/>
              <a:defRPr/>
            </a:pPr>
            <a:endParaRPr lang="ro-RO"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u 1">
            <a:extLst>
              <a:ext uri="{FF2B5EF4-FFF2-40B4-BE49-F238E27FC236}">
                <a16:creationId xmlns:a16="http://schemas.microsoft.com/office/drawing/2014/main" id="{D248C180-0A55-E664-AE4C-A1AC0BC3440F}"/>
              </a:ext>
            </a:extLst>
          </p:cNvPr>
          <p:cNvSpPr>
            <a:spLocks noGrp="1"/>
          </p:cNvSpPr>
          <p:nvPr>
            <p:ph type="title"/>
          </p:nvPr>
        </p:nvSpPr>
        <p:spPr>
          <a:xfrm>
            <a:off x="2514601" y="304801"/>
            <a:ext cx="7705725" cy="1069975"/>
          </a:xfrm>
        </p:spPr>
        <p:txBody>
          <a:bodyPr/>
          <a:lstStyle/>
          <a:p>
            <a:pPr algn="ctr"/>
            <a:r>
              <a:rPr lang="ro-RO" altLang="en-US" sz="2000" b="1">
                <a:solidFill>
                  <a:srgbClr val="CC0000"/>
                </a:solidFill>
                <a:latin typeface="Times New Roman" panose="02020603050405020304" pitchFamily="18" charset="0"/>
              </a:rPr>
              <a:t>STRATEGIA NAȚIONALĂ DE ACȚIUNE COMUNITARĂ</a:t>
            </a:r>
            <a:br>
              <a:rPr lang="ro-RO" altLang="en-US" sz="2000" b="1">
                <a:solidFill>
                  <a:srgbClr val="CC0000"/>
                </a:solidFill>
              </a:rPr>
            </a:br>
            <a:br>
              <a:rPr lang="ro-RO" altLang="en-US" sz="2000" b="1">
                <a:solidFill>
                  <a:srgbClr val="CC0000"/>
                </a:solidFill>
              </a:rPr>
            </a:br>
            <a:r>
              <a:rPr lang="ro-RO" altLang="en-US" sz="2000" b="1">
                <a:solidFill>
                  <a:srgbClr val="C00000"/>
                </a:solidFill>
              </a:rPr>
              <a:t>STATISTICI</a:t>
            </a:r>
          </a:p>
        </p:txBody>
      </p:sp>
      <p:pic>
        <p:nvPicPr>
          <p:cNvPr id="19459" name="Picture 2" descr="C:\Users\User\Desktop\Timeline-Romania-for-ENG1.gif">
            <a:extLst>
              <a:ext uri="{FF2B5EF4-FFF2-40B4-BE49-F238E27FC236}">
                <a16:creationId xmlns:a16="http://schemas.microsoft.com/office/drawing/2014/main" id="{5815BB55-96A5-F80F-24B8-DB12B5793C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33775" y="1374776"/>
            <a:ext cx="10355005" cy="4332684"/>
          </a:xfrm>
          <a:noFill/>
        </p:spPr>
      </p:pic>
      <p:pic>
        <p:nvPicPr>
          <p:cNvPr id="19460" name="Picture 17" descr="F:\romania.jpg">
            <a:extLst>
              <a:ext uri="{FF2B5EF4-FFF2-40B4-BE49-F238E27FC236}">
                <a16:creationId xmlns:a16="http://schemas.microsoft.com/office/drawing/2014/main" id="{82B88BEC-E9E4-18A8-70C4-8C01E8F706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2600" y="5867400"/>
            <a:ext cx="1295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WordArt 4">
            <a:extLst>
              <a:ext uri="{FF2B5EF4-FFF2-40B4-BE49-F238E27FC236}">
                <a16:creationId xmlns:a16="http://schemas.microsoft.com/office/drawing/2014/main" id="{C3791A5C-13B9-8159-CF46-BAE0679C8BD6}"/>
              </a:ext>
            </a:extLst>
          </p:cNvPr>
          <p:cNvSpPr>
            <a:spLocks noChangeArrowheads="1" noChangeShapeType="1" noTextEdit="1"/>
          </p:cNvSpPr>
          <p:nvPr/>
        </p:nvSpPr>
        <p:spPr bwMode="auto">
          <a:xfrm>
            <a:off x="9220200" y="6096000"/>
            <a:ext cx="1447800" cy="457200"/>
          </a:xfrm>
          <a:prstGeom prst="rect">
            <a:avLst/>
          </a:prstGeom>
        </p:spPr>
        <p:txBody>
          <a:bodyPr wrap="none" fromWordArt="1">
            <a:prstTxWarp prst="textCurveDown">
              <a:avLst>
                <a:gd name="adj" fmla="val 1866"/>
              </a:avLst>
            </a:prstTxWarp>
          </a:bodyPr>
          <a:lstStyle/>
          <a:p>
            <a:r>
              <a:rPr lang="ro-RO" sz="3600" kern="10" dirty="0">
                <a:ln w="38100">
                  <a:solidFill>
                    <a:srgbClr val="FFFFFF"/>
                  </a:solidFill>
                  <a:round/>
                  <a:headEnd/>
                  <a:tailEnd/>
                </a:ln>
                <a:solidFill>
                  <a:srgbClr val="FFFFFF">
                    <a:alpha val="23137"/>
                  </a:srgbClr>
                </a:solidFill>
                <a:effectLst>
                  <a:outerShdw dist="107763" dir="2700000" algn="ctr" rotWithShape="0">
                    <a:srgbClr val="000080">
                      <a:alpha val="50000"/>
                    </a:srgbClr>
                  </a:outerShdw>
                </a:effectLst>
                <a:latin typeface="Arial Black" panose="020B0A04020102020204" pitchFamily="34" charset="0"/>
              </a:rPr>
              <a:t>SNAC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C9BEA7DA-35CB-0C89-D1C2-BD7254BE7525}"/>
              </a:ext>
            </a:extLst>
          </p:cNvPr>
          <p:cNvSpPr>
            <a:spLocks noGrp="1"/>
          </p:cNvSpPr>
          <p:nvPr>
            <p:ph idx="1"/>
          </p:nvPr>
        </p:nvSpPr>
        <p:spPr>
          <a:xfrm>
            <a:off x="1926772" y="1556655"/>
            <a:ext cx="8915400" cy="5018315"/>
          </a:xfrm>
        </p:spPr>
        <p:txBody>
          <a:bodyPr>
            <a:normAutofit/>
          </a:bodyPr>
          <a:lstStyle/>
          <a:p>
            <a:r>
              <a:rPr lang="ro-RO" altLang="en-US" sz="2400" dirty="0">
                <a:latin typeface="Century Gothic" panose="020B0502020202020204" pitchFamily="34" charset="0"/>
              </a:rPr>
              <a:t>„Săptămâna cartofului donat”</a:t>
            </a:r>
            <a:r>
              <a:rPr lang="en-US" altLang="en-US" sz="2400" dirty="0">
                <a:latin typeface="Century Gothic" panose="020B0502020202020204" pitchFamily="34" charset="0"/>
              </a:rPr>
              <a:t>/</a:t>
            </a:r>
            <a:r>
              <a:rPr lang="ro-RO" altLang="en-US" sz="2400" dirty="0">
                <a:latin typeface="Century Gothic" panose="020B0502020202020204" pitchFamily="34" charset="0"/>
              </a:rPr>
              <a:t>„Săptămâna legumelor donate”/„</a:t>
            </a:r>
            <a:r>
              <a:rPr lang="ro-RO" altLang="en-US" sz="2400" b="1" dirty="0">
                <a:latin typeface="Century Gothic" panose="020B0502020202020204" pitchFamily="34" charset="0"/>
              </a:rPr>
              <a:t>Săptămâna legumelor și fructelor donate</a:t>
            </a:r>
            <a:r>
              <a:rPr lang="ro-RO" altLang="en-US" sz="2400" dirty="0">
                <a:latin typeface="Century Gothic" panose="020B0502020202020204" pitchFamily="34" charset="0"/>
              </a:rPr>
              <a:t>”</a:t>
            </a:r>
          </a:p>
          <a:p>
            <a:pPr algn="just"/>
            <a:r>
              <a:rPr lang="ro-RO" altLang="en-US" sz="2400" dirty="0">
                <a:latin typeface="Century Gothic" panose="020B0502020202020204" pitchFamily="34" charset="0"/>
              </a:rPr>
              <a:t>Concursul național de dans „</a:t>
            </a:r>
            <a:r>
              <a:rPr lang="ro-RO" altLang="en-US" sz="2400" b="1" dirty="0">
                <a:latin typeface="Century Gothic" panose="020B0502020202020204" pitchFamily="34" charset="0"/>
              </a:rPr>
              <a:t>Împreună pentru viitor</a:t>
            </a:r>
            <a:r>
              <a:rPr lang="ro-RO" altLang="en-US" sz="2400" dirty="0">
                <a:latin typeface="Century Gothic" panose="020B0502020202020204" pitchFamily="34" charset="0"/>
              </a:rPr>
              <a:t>” (începând cu 2008)</a:t>
            </a:r>
          </a:p>
          <a:p>
            <a:r>
              <a:rPr lang="ro-RO" altLang="en-US" sz="2400" dirty="0">
                <a:latin typeface="Century Gothic" panose="020B0502020202020204" pitchFamily="34" charset="0"/>
              </a:rPr>
              <a:t>Concursul național „</a:t>
            </a:r>
            <a:r>
              <a:rPr lang="ro-RO" altLang="en-US" sz="2400" b="1" dirty="0">
                <a:latin typeface="Century Gothic" panose="020B0502020202020204" pitchFamily="34" charset="0"/>
              </a:rPr>
              <a:t>Scrisoare prietenului meu</a:t>
            </a:r>
            <a:r>
              <a:rPr lang="ro-RO" altLang="en-US" sz="2400" dirty="0">
                <a:latin typeface="Century Gothic" panose="020B0502020202020204" pitchFamily="34" charset="0"/>
              </a:rPr>
              <a:t>” (2009), regulament 2012</a:t>
            </a:r>
          </a:p>
          <a:p>
            <a:r>
              <a:rPr lang="ro-RO" altLang="en-US" sz="2400" dirty="0">
                <a:latin typeface="Century Gothic" panose="020B0502020202020204" pitchFamily="34" charset="0"/>
              </a:rPr>
              <a:t>Școli de vară</a:t>
            </a:r>
          </a:p>
          <a:p>
            <a:r>
              <a:rPr lang="ro-RO" altLang="en-US" sz="2400" dirty="0">
                <a:latin typeface="Century Gothic" panose="020B0502020202020204" pitchFamily="34" charset="0"/>
              </a:rPr>
              <a:t>Concursul național „</a:t>
            </a:r>
            <a:r>
              <a:rPr lang="ro-RO" altLang="en-US" sz="2400" b="1" dirty="0">
                <a:latin typeface="Century Gothic" panose="020B0502020202020204" pitchFamily="34" charset="0"/>
              </a:rPr>
              <a:t>Dincolo de cuvintele rostite</a:t>
            </a:r>
            <a:r>
              <a:rPr lang="ro-RO" altLang="en-US" sz="2400" dirty="0">
                <a:latin typeface="Century Gothic" panose="020B0502020202020204" pitchFamily="34" charset="0"/>
              </a:rPr>
              <a:t>” 2013</a:t>
            </a:r>
          </a:p>
          <a:p>
            <a:r>
              <a:rPr lang="ro-RO" altLang="en-US" sz="2400" dirty="0">
                <a:latin typeface="Century Gothic" panose="020B0502020202020204" pitchFamily="34" charset="0"/>
              </a:rPr>
              <a:t>Concursul național de mascote ”</a:t>
            </a:r>
            <a:r>
              <a:rPr lang="ro-RO" altLang="en-US" sz="2400" b="1" dirty="0">
                <a:latin typeface="Century Gothic" panose="020B0502020202020204" pitchFamily="34" charset="0"/>
              </a:rPr>
              <a:t>Mascota SNAC</a:t>
            </a:r>
            <a:r>
              <a:rPr lang="ro-RO" altLang="en-US" sz="2400" dirty="0">
                <a:latin typeface="Century Gothic" panose="020B0502020202020204" pitchFamily="34" charset="0"/>
              </a:rPr>
              <a:t>” , 2014</a:t>
            </a:r>
          </a:p>
          <a:p>
            <a:r>
              <a:rPr lang="ro-RO" altLang="en-US" sz="2400" dirty="0">
                <a:latin typeface="Century Gothic" panose="020B0502020202020204" pitchFamily="34" charset="0"/>
              </a:rPr>
              <a:t>Concursul național de </a:t>
            </a:r>
            <a:r>
              <a:rPr lang="ro-RO" altLang="en-US" sz="2400" b="1" dirty="0">
                <a:latin typeface="Century Gothic" panose="020B0502020202020204" pitchFamily="34" charset="0"/>
              </a:rPr>
              <a:t>proiecte de voluntariat</a:t>
            </a:r>
            <a:r>
              <a:rPr lang="ro-RO" altLang="en-US" sz="2400" dirty="0">
                <a:latin typeface="Century Gothic" panose="020B0502020202020204" pitchFamily="34" charset="0"/>
              </a:rPr>
              <a:t>, 2019</a:t>
            </a:r>
          </a:p>
          <a:p>
            <a:endParaRPr lang="ro-RO" altLang="en-US" sz="2400" dirty="0">
              <a:latin typeface="Century Gothic" panose="020B0502020202020204" pitchFamily="34" charset="0"/>
            </a:endParaRPr>
          </a:p>
          <a:p>
            <a:endParaRPr lang="ro-RO" altLang="en-US" sz="2400" dirty="0">
              <a:latin typeface="Century Gothic" panose="020B0502020202020204" pitchFamily="34" charset="0"/>
            </a:endParaRPr>
          </a:p>
          <a:p>
            <a:endParaRPr lang="ro-RO" altLang="en-US" sz="2400" dirty="0">
              <a:latin typeface="Century Gothic" panose="020B0502020202020204" pitchFamily="34" charset="0"/>
            </a:endParaRPr>
          </a:p>
          <a:p>
            <a:endParaRPr lang="ro-RO" sz="2400" dirty="0">
              <a:latin typeface="Century Gothic" panose="020B0502020202020204" pitchFamily="34" charset="0"/>
            </a:endParaRPr>
          </a:p>
        </p:txBody>
      </p:sp>
      <p:sp>
        <p:nvSpPr>
          <p:cNvPr id="7" name="CasetăText 6">
            <a:extLst>
              <a:ext uri="{FF2B5EF4-FFF2-40B4-BE49-F238E27FC236}">
                <a16:creationId xmlns:a16="http://schemas.microsoft.com/office/drawing/2014/main" id="{48ED999D-69A5-6B68-3459-B42225547095}"/>
              </a:ext>
            </a:extLst>
          </p:cNvPr>
          <p:cNvSpPr txBox="1"/>
          <p:nvPr/>
        </p:nvSpPr>
        <p:spPr>
          <a:xfrm>
            <a:off x="2656114" y="498705"/>
            <a:ext cx="7532914" cy="830997"/>
          </a:xfrm>
          <a:prstGeom prst="rect">
            <a:avLst/>
          </a:prstGeom>
          <a:noFill/>
        </p:spPr>
        <p:txBody>
          <a:bodyPr wrap="square">
            <a:spAutoFit/>
          </a:bodyPr>
          <a:lstStyle/>
          <a:p>
            <a:pPr algn="ctr"/>
            <a:r>
              <a:rPr lang="it-IT" sz="2400" b="1" dirty="0"/>
              <a:t>STRATEGIA NAȚIONALĂ DE ACȚIUNE COMUNITARĂ</a:t>
            </a:r>
            <a:br>
              <a:rPr lang="it-IT" sz="2400" b="1" dirty="0"/>
            </a:br>
            <a:r>
              <a:rPr lang="it-IT" sz="2400" b="1" dirty="0"/>
              <a:t>PROIECTE NAȚIONALE</a:t>
            </a:r>
            <a:endParaRPr lang="ro-RO" sz="2400" b="1" dirty="0"/>
          </a:p>
        </p:txBody>
      </p:sp>
      <p:pic>
        <p:nvPicPr>
          <p:cNvPr id="8" name="Imagine 7">
            <a:extLst>
              <a:ext uri="{FF2B5EF4-FFF2-40B4-BE49-F238E27FC236}">
                <a16:creationId xmlns:a16="http://schemas.microsoft.com/office/drawing/2014/main" id="{AC377F14-A4BD-E8B6-20C0-322CA2060C86}"/>
              </a:ext>
            </a:extLst>
          </p:cNvPr>
          <p:cNvPicPr>
            <a:picLocks noChangeAspect="1"/>
          </p:cNvPicPr>
          <p:nvPr/>
        </p:nvPicPr>
        <p:blipFill>
          <a:blip r:embed="rId2"/>
          <a:stretch>
            <a:fillRect/>
          </a:stretch>
        </p:blipFill>
        <p:spPr>
          <a:xfrm>
            <a:off x="9790521" y="4565280"/>
            <a:ext cx="2103302" cy="21947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25F7A4FE-E0DE-0D6E-06AD-BDAE912D55B3}"/>
              </a:ext>
            </a:extLst>
          </p:cNvPr>
          <p:cNvSpPr>
            <a:spLocks noGrp="1"/>
          </p:cNvSpPr>
          <p:nvPr>
            <p:ph idx="1"/>
          </p:nvPr>
        </p:nvSpPr>
        <p:spPr>
          <a:xfrm>
            <a:off x="1415143" y="2133600"/>
            <a:ext cx="10089469" cy="3777622"/>
          </a:xfrm>
        </p:spPr>
        <p:txBody>
          <a:bodyPr>
            <a:normAutofit/>
          </a:bodyPr>
          <a:lstStyle/>
          <a:p>
            <a:pPr algn="just"/>
            <a:r>
              <a:rPr lang="ro-RO" sz="3200" dirty="0">
                <a:solidFill>
                  <a:srgbClr val="002060"/>
                </a:solidFill>
              </a:rPr>
              <a:t>Acțiunea Comunitară reprezintă o extraordinară și nemaiîntâlnită </a:t>
            </a:r>
            <a:r>
              <a:rPr lang="ro-RO" sz="3200" b="1" dirty="0">
                <a:solidFill>
                  <a:srgbClr val="002060"/>
                </a:solidFill>
              </a:rPr>
              <a:t>poveste de succes</a:t>
            </a:r>
            <a:r>
              <a:rPr lang="ro-RO" sz="3200" dirty="0">
                <a:solidFill>
                  <a:srgbClr val="002060"/>
                </a:solidFill>
              </a:rPr>
              <a:t>, dezvoltată pe teren, de profesori români, dedicați și inspirați, cu implicarea activă a Ministerului Educației și cu sprijinul partenerilor internaționali</a:t>
            </a:r>
          </a:p>
        </p:txBody>
      </p:sp>
      <p:pic>
        <p:nvPicPr>
          <p:cNvPr id="4" name="Imagine 3">
            <a:extLst>
              <a:ext uri="{FF2B5EF4-FFF2-40B4-BE49-F238E27FC236}">
                <a16:creationId xmlns:a16="http://schemas.microsoft.com/office/drawing/2014/main" id="{6493AA95-FAF8-F07E-5A77-F0495025AC36}"/>
              </a:ext>
            </a:extLst>
          </p:cNvPr>
          <p:cNvPicPr>
            <a:picLocks noChangeAspect="1"/>
          </p:cNvPicPr>
          <p:nvPr/>
        </p:nvPicPr>
        <p:blipFill>
          <a:blip r:embed="rId2"/>
          <a:stretch>
            <a:fillRect/>
          </a:stretch>
        </p:blipFill>
        <p:spPr>
          <a:xfrm>
            <a:off x="9726385" y="4813491"/>
            <a:ext cx="2100943" cy="2195462"/>
          </a:xfrm>
          <a:prstGeom prst="rect">
            <a:avLst/>
          </a:prstGeom>
        </p:spPr>
      </p:pic>
      <p:pic>
        <p:nvPicPr>
          <p:cNvPr id="1026" name="Picture 81">
            <a:extLst>
              <a:ext uri="{FF2B5EF4-FFF2-40B4-BE49-F238E27FC236}">
                <a16:creationId xmlns:a16="http://schemas.microsoft.com/office/drawing/2014/main" id="{7199B920-8AC9-FEA6-94F5-CC4EF1E1E2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3657" y="656318"/>
            <a:ext cx="2829379"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ine 4">
            <a:extLst>
              <a:ext uri="{FF2B5EF4-FFF2-40B4-BE49-F238E27FC236}">
                <a16:creationId xmlns:a16="http://schemas.microsoft.com/office/drawing/2014/main" id="{29E1C551-06C5-94AE-0CB8-88EE7B1D69DE}"/>
              </a:ext>
            </a:extLst>
          </p:cNvPr>
          <p:cNvPicPr>
            <a:picLocks noChangeAspect="1"/>
          </p:cNvPicPr>
          <p:nvPr/>
        </p:nvPicPr>
        <p:blipFill>
          <a:blip r:embed="rId4"/>
          <a:stretch>
            <a:fillRect/>
          </a:stretch>
        </p:blipFill>
        <p:spPr>
          <a:xfrm>
            <a:off x="1895475" y="529318"/>
            <a:ext cx="4200525" cy="1085850"/>
          </a:xfrm>
          <a:prstGeom prst="rect">
            <a:avLst/>
          </a:prstGeom>
        </p:spPr>
      </p:pic>
    </p:spTree>
    <p:extLst>
      <p:ext uri="{BB962C8B-B14F-4D97-AF65-F5344CB8AC3E}">
        <p14:creationId xmlns:p14="http://schemas.microsoft.com/office/powerpoint/2010/main" val="939405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ine 13">
            <a:extLst>
              <a:ext uri="{FF2B5EF4-FFF2-40B4-BE49-F238E27FC236}">
                <a16:creationId xmlns:a16="http://schemas.microsoft.com/office/drawing/2014/main" id="{C5476201-C111-39FF-178F-FEE84488FDDA}"/>
              </a:ext>
            </a:extLst>
          </p:cNvPr>
          <p:cNvPicPr>
            <a:picLocks noChangeAspect="1"/>
          </p:cNvPicPr>
          <p:nvPr/>
        </p:nvPicPr>
        <p:blipFill>
          <a:blip r:embed="rId2"/>
          <a:stretch>
            <a:fillRect/>
          </a:stretch>
        </p:blipFill>
        <p:spPr>
          <a:xfrm>
            <a:off x="2677092" y="159681"/>
            <a:ext cx="7686901" cy="7619769"/>
          </a:xfrm>
          <a:prstGeom prst="rect">
            <a:avLst/>
          </a:prstGeom>
        </p:spPr>
      </p:pic>
      <p:sp>
        <p:nvSpPr>
          <p:cNvPr id="13" name="Titlu 12">
            <a:extLst>
              <a:ext uri="{FF2B5EF4-FFF2-40B4-BE49-F238E27FC236}">
                <a16:creationId xmlns:a16="http://schemas.microsoft.com/office/drawing/2014/main" id="{0CDE91D8-5094-A316-8CB8-174B715B4FB2}"/>
              </a:ext>
            </a:extLst>
          </p:cNvPr>
          <p:cNvSpPr>
            <a:spLocks noGrp="1"/>
          </p:cNvSpPr>
          <p:nvPr>
            <p:ph type="ctrTitle"/>
          </p:nvPr>
        </p:nvSpPr>
        <p:spPr>
          <a:xfrm>
            <a:off x="1946956" y="1774372"/>
            <a:ext cx="8915399" cy="2262781"/>
          </a:xfrm>
        </p:spPr>
        <p:txBody>
          <a:bodyPr>
            <a:normAutofit/>
          </a:bodyPr>
          <a:lstStyle/>
          <a:p>
            <a:pPr algn="ctr"/>
            <a:r>
              <a:rPr lang="ro-RO" b="1" dirty="0">
                <a:solidFill>
                  <a:srgbClr val="002060"/>
                </a:solidFill>
                <a:latin typeface="Arial" panose="020B0604020202020204" pitchFamily="34" charset="0"/>
                <a:cs typeface="Arial" panose="020B0604020202020204" pitchFamily="34" charset="0"/>
              </a:rPr>
              <a:t>ACȚIUNEA COMUNITARĂ</a:t>
            </a:r>
            <a:br>
              <a:rPr lang="ro-RO" b="1" dirty="0">
                <a:solidFill>
                  <a:srgbClr val="002060"/>
                </a:solidFill>
                <a:latin typeface="Arial" panose="020B0604020202020204" pitchFamily="34" charset="0"/>
                <a:cs typeface="Arial" panose="020B0604020202020204" pitchFamily="34" charset="0"/>
              </a:rPr>
            </a:br>
            <a:r>
              <a:rPr lang="ro-RO" sz="4000" b="1" dirty="0">
                <a:solidFill>
                  <a:srgbClr val="002060"/>
                </a:solidFill>
                <a:latin typeface="Arial" panose="020B0604020202020204" pitchFamily="34" charset="0"/>
                <a:cs typeface="Arial" panose="020B0604020202020204" pitchFamily="34" charset="0"/>
              </a:rPr>
              <a:t>Manualul coordonatorului SNAC</a:t>
            </a:r>
          </a:p>
        </p:txBody>
      </p:sp>
    </p:spTree>
    <p:extLst>
      <p:ext uri="{BB962C8B-B14F-4D97-AF65-F5344CB8AC3E}">
        <p14:creationId xmlns:p14="http://schemas.microsoft.com/office/powerpoint/2010/main" val="702547154"/>
      </p:ext>
    </p:extLst>
  </p:cSld>
  <p:clrMapOvr>
    <a:masterClrMapping/>
  </p:clrMapOvr>
</p:sld>
</file>

<file path=ppt/theme/theme1.xml><?xml version="1.0" encoding="utf-8"?>
<a:theme xmlns:a="http://schemas.openxmlformats.org/drawingml/2006/main" name="Adiere">
  <a:themeElements>
    <a:clrScheme name="Adiere">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Adier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diere">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672</TotalTime>
  <Words>1986</Words>
  <Application>Microsoft Office PowerPoint</Application>
  <PresentationFormat>Ecran lat</PresentationFormat>
  <Paragraphs>207</Paragraphs>
  <Slides>30</Slides>
  <Notes>2</Notes>
  <HiddenSlides>0</HiddenSlides>
  <MMClips>0</MMClips>
  <ScaleCrop>false</ScaleCrop>
  <HeadingPairs>
    <vt:vector size="6" baseType="variant">
      <vt:variant>
        <vt:lpstr>Fonturi utilizate</vt:lpstr>
      </vt:variant>
      <vt:variant>
        <vt:i4>8</vt:i4>
      </vt:variant>
      <vt:variant>
        <vt:lpstr>Temă</vt:lpstr>
      </vt:variant>
      <vt:variant>
        <vt:i4>1</vt:i4>
      </vt:variant>
      <vt:variant>
        <vt:lpstr>Titluri diapozitive</vt:lpstr>
      </vt:variant>
      <vt:variant>
        <vt:i4>30</vt:i4>
      </vt:variant>
    </vt:vector>
  </HeadingPairs>
  <TitlesOfParts>
    <vt:vector size="39" baseType="lpstr">
      <vt:lpstr>Arial</vt:lpstr>
      <vt:lpstr>Arial Black</vt:lpstr>
      <vt:lpstr>Calibri</vt:lpstr>
      <vt:lpstr>Century Gothic</vt:lpstr>
      <vt:lpstr>Comic Sans MS</vt:lpstr>
      <vt:lpstr>Symbol</vt:lpstr>
      <vt:lpstr>Times New Roman</vt:lpstr>
      <vt:lpstr>Wingdings 3</vt:lpstr>
      <vt:lpstr>Adiere</vt:lpstr>
      <vt:lpstr>ACȚIUNEA COMUNITARĂ </vt:lpstr>
      <vt:lpstr>Motto: Spune-mi și voi uita, arată-mi și poate îmi voi aminti, implică-mă și voi înțelege!</vt:lpstr>
      <vt:lpstr>Prezentare PowerPoint</vt:lpstr>
      <vt:lpstr>STRATEGIA NAȚIONALĂ DE ACȚIUNE COMUNITARĂ</vt:lpstr>
      <vt:lpstr>STRATEGIA NAȚIONALĂ DE ACȚIUNE COMUNITARĂ</vt:lpstr>
      <vt:lpstr>STRATEGIA NAȚIONALĂ DE ACȚIUNE COMUNITARĂ  STATISTICI</vt:lpstr>
      <vt:lpstr>Prezentare PowerPoint</vt:lpstr>
      <vt:lpstr>Prezentare PowerPoint</vt:lpstr>
      <vt:lpstr>ACȚIUNEA COMUNITARĂ Manualul coordonatorului SNAC</vt:lpstr>
      <vt:lpstr>Manualul coordonatorului SNAC:</vt:lpstr>
      <vt:lpstr>Manualul coordonatorului SNAC              Secțiunea A: DEFINIȚIA ACŢIUNII COMUNITARE</vt:lpstr>
      <vt:lpstr>Manualul coordonatorului SNAC              Secțiunea B: SCOPURI ȘI OBIECTIVE ALE ACȚIUNII COMUNITARE</vt:lpstr>
      <vt:lpstr>Manualul coordonatorului SNAC              Secțiunea B: SCOPURI ȘI OBIECTIVE ALE ACȚIUNII COMUNITARE</vt:lpstr>
      <vt:lpstr>Manualul coordonatorului SNAC              Secțiunea C: BENEFICIILE ACȚIUNII COMUNITARE  Voluntari</vt:lpstr>
      <vt:lpstr>Manualul coordonatorului SNAC              Secțiunea C: BENEFICIILE ACȚIUNII COMUNITARE  Beneficiari</vt:lpstr>
      <vt:lpstr>Manualul coordonatorului SNAC              Secțiunea C: BENEFICIILE ACȚIUNII COMUNITARE  Profesori</vt:lpstr>
      <vt:lpstr>Manualul coordonatorului SNAC                        Secțiunea D: ROLUL COORDONATORILOR ACȚIUNII COMUNITARE    </vt:lpstr>
      <vt:lpstr>Manualul coordonatorului SNAC                        Secțiunea F: RECRUTARE ȘI PREGĂTIRE      </vt:lpstr>
      <vt:lpstr>STRATEGIA NAȚIONALĂ DE ACȚIUNE COMUNITARĂ</vt:lpstr>
      <vt:lpstr>Manualul coordonatorului SNAC                        Secțiunea G: GHID DE LUCRU      </vt:lpstr>
      <vt:lpstr>Manualul coordonatorului SNAC                        Secțiunea H: VIZITA PRELIMINARĂ      </vt:lpstr>
      <vt:lpstr>Manualul coordonatorului SNAC                        Secțiunea I: PLANURI DE ACȚIUNE ȘI PLANIFICAREA ACTIVITĂȚILOR        </vt:lpstr>
      <vt:lpstr>Plan de acțiune anuală</vt:lpstr>
      <vt:lpstr>Prezentare PowerPoint</vt:lpstr>
      <vt:lpstr>Manualul coordonatorului SNAC                        Secțiunea J: EVENIMENTE SPECIALE  Evenimentele Speciale sunt, de obicei, planificate cu 3- 6 luni după lansarea Strategiei Naționale de Acțiune Comunitară, și pot fi legate de anumite momente ale anului școlar.      </vt:lpstr>
      <vt:lpstr>Manualul coordonatorului SNAC Secțiunea K: EVALUAREA ACȚIUNII COMUNITARE  Datele referitoare la evaluarea beneficiilor Acțiunii Comunitare pot fi colectate prin feedback-ul participanților la activități, sau de la voluntarii din școli și de la copiii din Școlile Speciale.   </vt:lpstr>
      <vt:lpstr>Manualul coordonatorului SNAC SecțiuneaL: REZULTATE    </vt:lpstr>
      <vt:lpstr>ACȚIUNEA COMUNITARĂ Ghidul voluntarului SNAC</vt:lpstr>
      <vt:lpstr>Prezentare PowerPoint</vt:lpstr>
      <vt:lpstr>Prezentare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ACȚIUNEA COMUNITARĂ Manualul coordonatorului SNAC</dc:title>
  <dc:creator>ISJ-TR-i</dc:creator>
  <cp:lastModifiedBy>ISJ-TR-i</cp:lastModifiedBy>
  <cp:revision>14</cp:revision>
  <dcterms:created xsi:type="dcterms:W3CDTF">2022-10-11T13:25:52Z</dcterms:created>
  <dcterms:modified xsi:type="dcterms:W3CDTF">2022-10-14T20:28:55Z</dcterms:modified>
</cp:coreProperties>
</file>